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notesMasterIdLst>
    <p:notesMasterId r:id="rId54"/>
  </p:notesMasterIdLst>
  <p:handoutMasterIdLst>
    <p:handoutMasterId r:id="rId55"/>
  </p:handoutMasterIdLst>
  <p:sldIdLst>
    <p:sldId id="512" r:id="rId4"/>
    <p:sldId id="781" r:id="rId5"/>
    <p:sldId id="785" r:id="rId6"/>
    <p:sldId id="783" r:id="rId7"/>
    <p:sldId id="347" r:id="rId8"/>
    <p:sldId id="348" r:id="rId9"/>
    <p:sldId id="533" r:id="rId10"/>
    <p:sldId id="350" r:id="rId11"/>
    <p:sldId id="351" r:id="rId12"/>
    <p:sldId id="279" r:id="rId13"/>
    <p:sldId id="273" r:id="rId14"/>
    <p:sldId id="267" r:id="rId15"/>
    <p:sldId id="513" r:id="rId16"/>
    <p:sldId id="549" r:id="rId17"/>
    <p:sldId id="772" r:id="rId18"/>
    <p:sldId id="773" r:id="rId19"/>
    <p:sldId id="774" r:id="rId20"/>
    <p:sldId id="777" r:id="rId21"/>
    <p:sldId id="779" r:id="rId22"/>
    <p:sldId id="521" r:id="rId23"/>
    <p:sldId id="524" r:id="rId24"/>
    <p:sldId id="525" r:id="rId25"/>
    <p:sldId id="522" r:id="rId26"/>
    <p:sldId id="769" r:id="rId27"/>
    <p:sldId id="383" r:id="rId28"/>
    <p:sldId id="498" r:id="rId29"/>
    <p:sldId id="538" r:id="rId30"/>
    <p:sldId id="539" r:id="rId31"/>
    <p:sldId id="523" r:id="rId32"/>
    <p:sldId id="514" r:id="rId33"/>
    <p:sldId id="510" r:id="rId34"/>
    <p:sldId id="548" r:id="rId35"/>
    <p:sldId id="378" r:id="rId36"/>
    <p:sldId id="385" r:id="rId37"/>
    <p:sldId id="364" r:id="rId38"/>
    <p:sldId id="365" r:id="rId39"/>
    <p:sldId id="366" r:id="rId40"/>
    <p:sldId id="546" r:id="rId41"/>
    <p:sldId id="530" r:id="rId42"/>
    <p:sldId id="260" r:id="rId43"/>
    <p:sldId id="511" r:id="rId44"/>
    <p:sldId id="494" r:id="rId45"/>
    <p:sldId id="531" r:id="rId46"/>
    <p:sldId id="540" r:id="rId47"/>
    <p:sldId id="541" r:id="rId48"/>
    <p:sldId id="545" r:id="rId49"/>
    <p:sldId id="536" r:id="rId50"/>
    <p:sldId id="537" r:id="rId51"/>
    <p:sldId id="780" r:id="rId52"/>
    <p:sldId id="297" r:id="rId53"/>
  </p:sldIdLst>
  <p:sldSz cx="12192000" cy="6858000"/>
  <p:notesSz cx="6797675" cy="9928225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E4C55AD9-42EA-4E59-8A05-59677E309941}">
          <p14:sldIdLst>
            <p14:sldId id="512"/>
            <p14:sldId id="781"/>
            <p14:sldId id="785"/>
            <p14:sldId id="783"/>
            <p14:sldId id="347"/>
            <p14:sldId id="348"/>
            <p14:sldId id="533"/>
            <p14:sldId id="350"/>
            <p14:sldId id="351"/>
            <p14:sldId id="279"/>
            <p14:sldId id="273"/>
            <p14:sldId id="267"/>
            <p14:sldId id="513"/>
            <p14:sldId id="549"/>
            <p14:sldId id="772"/>
            <p14:sldId id="773"/>
            <p14:sldId id="774"/>
            <p14:sldId id="777"/>
            <p14:sldId id="779"/>
            <p14:sldId id="521"/>
            <p14:sldId id="524"/>
            <p14:sldId id="525"/>
            <p14:sldId id="522"/>
            <p14:sldId id="769"/>
            <p14:sldId id="383"/>
            <p14:sldId id="498"/>
            <p14:sldId id="538"/>
            <p14:sldId id="539"/>
            <p14:sldId id="523"/>
            <p14:sldId id="514"/>
            <p14:sldId id="510"/>
            <p14:sldId id="548"/>
            <p14:sldId id="378"/>
            <p14:sldId id="385"/>
            <p14:sldId id="364"/>
            <p14:sldId id="365"/>
            <p14:sldId id="366"/>
            <p14:sldId id="546"/>
            <p14:sldId id="530"/>
            <p14:sldId id="260"/>
            <p14:sldId id="511"/>
            <p14:sldId id="494"/>
            <p14:sldId id="531"/>
            <p14:sldId id="540"/>
            <p14:sldId id="541"/>
            <p14:sldId id="545"/>
            <p14:sldId id="536"/>
            <p14:sldId id="537"/>
            <p14:sldId id="780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2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7CD18-66A5-43F1-AFC1-865BD588190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57B5E-6CB1-44E4-9D2C-00629ADCEB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1161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D2F14-8D6A-436E-B3DC-FFD9FCDBCEB0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EA7D9-83C1-41FA-8A63-DD847AAD50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113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D0CC71-9FC2-5F41-9CFB-E84704D982BA}" type="slidenum">
              <a:rPr lang="fi-FI" altLang="fi-FI" smtClean="0"/>
              <a:pPr>
                <a:defRPr/>
              </a:pPr>
              <a:t>1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93997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489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D0CC71-9FC2-5F41-9CFB-E84704D982BA}" type="slidenum">
              <a:rPr lang="fi-FI" altLang="fi-FI" smtClean="0"/>
              <a:pPr>
                <a:defRPr/>
              </a:pPr>
              <a:t>47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241804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D0CC71-9FC2-5F41-9CFB-E84704D982BA}" type="slidenum">
              <a:rPr lang="fi-FI" altLang="fi-FI" smtClean="0"/>
              <a:pPr>
                <a:defRPr/>
              </a:pPr>
              <a:t>9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59152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ian kuvan paikkamerkki 1">
            <a:extLst>
              <a:ext uri="{FF2B5EF4-FFF2-40B4-BE49-F238E27FC236}">
                <a16:creationId xmlns:a16="http://schemas.microsoft.com/office/drawing/2014/main" id="{B3C8E245-8613-6962-9862-46FF145396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555" name="Huomautusten paikkamerkki 2">
            <a:extLst>
              <a:ext uri="{FF2B5EF4-FFF2-40B4-BE49-F238E27FC236}">
                <a16:creationId xmlns:a16="http://schemas.microsoft.com/office/drawing/2014/main" id="{38BADC9A-111F-AB4A-F303-8E1BBF5B02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23556" name="Dian numeron paikkamerkki 3">
            <a:extLst>
              <a:ext uri="{FF2B5EF4-FFF2-40B4-BE49-F238E27FC236}">
                <a16:creationId xmlns:a16="http://schemas.microsoft.com/office/drawing/2014/main" id="{75C2DD8F-F7A8-A073-B6D5-128D59178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D4BA24A-5881-3F4C-948E-B6E328BA1F25}" type="slidenum">
              <a:rPr lang="fi-FI" altLang="fi-FI" smtClean="0">
                <a:latin typeface="Vivaldi" panose="03020602050506090804" pitchFamily="66" charset="77"/>
              </a:rPr>
              <a:pPr/>
              <a:t>10</a:t>
            </a:fld>
            <a:endParaRPr lang="fi-FI" altLang="fi-FI">
              <a:latin typeface="Vivaldi" panose="03020602050506090804" pitchFamily="66" charset="7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69AE3-CA2B-434D-8051-5768B118098F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0328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69AE3-CA2B-434D-8051-5768B118098F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244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3BD0B-1BA2-433A-A1CA-6455058D0097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8302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F2E523-DD02-844B-9154-F91BBD4C965D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31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D0CC71-9FC2-5F41-9CFB-E84704D982BA}" type="slidenum">
              <a:rPr lang="fi-FI" altLang="fi-FI" smtClean="0"/>
              <a:pPr>
                <a:defRPr/>
              </a:pPr>
              <a:t>34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98732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191" name="Google Shape;191;p10:notes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:notes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149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891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8075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7193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55700" y="4517"/>
            <a:ext cx="10515600" cy="132556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6910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798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8935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839788" y="6356350"/>
            <a:ext cx="2743200" cy="365125"/>
          </a:xfrm>
        </p:spPr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1060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8665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7870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515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55700" y="4517"/>
            <a:ext cx="10515600" cy="132556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696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6554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379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19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47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2252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BEE792-6B31-4C12-8C1B-2CF4770B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9520981-CCBD-4B0F-9402-F76D7D9B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B204D9-B4C4-4EFD-88B5-17AE5CD6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977CF-51C1-42B9-BD21-A7F21DD6AF5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737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55700" y="4517"/>
            <a:ext cx="10515600" cy="132556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E6B058-ECBE-4E74-8C76-703D345F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D427B21-8A50-4965-BC32-7C9D8A54E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753709-752B-4880-8CE9-04A8C5C6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B45A3-9DEE-4B2B-B477-FFED4E52F50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2198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2F5314-F622-4F6B-8AA0-3E5216F97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153A780-2E42-4588-A54B-C50D1C3D6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A20B93-F8C6-41F4-B369-140ACE2C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DD0C5-1CAC-47D9-B990-218D246FFB5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9017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088C634-C499-4700-A2F2-DE30D0B5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441B5BF-225E-4996-872B-CBABB95C8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AE0D2B-AC84-4294-9397-E785D3BA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531FA-7EAB-4C1C-9BE4-6C83944001E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0354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5DDD04B-1451-4D13-BEAD-65F21D80D0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F5AAF62-F730-465A-9379-96ED2B07C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35016AA-54E3-4F9A-83C0-6C13DA54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7538F-2DDF-4154-8A0E-4DADBFB29F1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115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62E7241-C229-47E9-A465-0EB4877CC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9F2317B-56BC-4718-97B0-487C0E17E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EE8230A-4118-4938-8A91-EC41060E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9C7C4-08D4-48F6-BAE4-D1F696E775A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39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95031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CBC9293-A4D7-44AB-BD5B-5F74EF83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BF93F17-70AF-4D00-B8FE-1E2E2EE1A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1F6B252-B3E6-486A-8199-2A8F20B5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82134-4F84-41B4-9617-8B2F84BC696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59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6267E14-E186-4039-B883-49D0A7644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6766022-17A1-4145-B7FC-FEDE69EB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2D4169C-85DA-4F4C-B1F5-ADFE8474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3BD9C-46EC-4D1C-9F06-7107499C3EB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1816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CC511EF-CEC5-490D-A207-017C3BEF5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9EA055B-F553-487E-A01E-4D966A76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7E1B498-2717-4638-8B3A-5ADE48355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D8D76-5331-45F2-A42F-51BDAB41E98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465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F80A48-802A-4C87-BE92-5F9BCE4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5839D09-DBB0-43C1-B8C9-42BFC093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7A1A53-BC2A-49BA-8E3C-711570C5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6EF81-DB0C-496C-B068-AA0A8CA39F2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73773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9B48E8-30D2-4111-939C-828BA750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www.sotilasurheilu.fi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1469F2-279B-41FE-A8F9-ABABAED92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821EE9-1F64-4901-80BE-9B14AC3B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AFBA-4386-4ADE-AED9-9DAFA16F7A5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8514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6185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047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073D992B-F204-38AE-EBAB-B4B0CB1AD9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B5BBD93D-C1C8-9A08-8890-B7644F95CAD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BA6C21-031D-F34F-B85C-933F734D51EF}" type="datetimeFigureOut">
              <a:rPr lang="en-US"/>
              <a:pPr>
                <a:defRPr/>
              </a:pPr>
              <a:t>8/19/2026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28F41BAE-7F6B-E549-125F-69812323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63A475-E1F2-0F4D-BF32-91235701DEF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37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011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839788" y="6356350"/>
            <a:ext cx="2743200" cy="365125"/>
          </a:xfrm>
        </p:spPr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411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084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164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723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www.sotilasurheilu.fi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804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7C2C0-704A-4FAB-8562-292DC2965F5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3ACB5CB-DB81-473D-98C0-3562BB801E7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" y="6301347"/>
            <a:ext cx="1205822" cy="47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6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7C2C0-704A-4FAB-8562-292DC2965F5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6A320-FC2D-4262-BAA2-32FC96C38F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809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>
            <a:extLst>
              <a:ext uri="{FF2B5EF4-FFF2-40B4-BE49-F238E27FC236}">
                <a16:creationId xmlns:a16="http://schemas.microsoft.com/office/drawing/2014/main" id="{49ADC451-E0A9-4D31-8E2E-F2E5BB752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Tekstin paikkamerkki 2">
            <a:extLst>
              <a:ext uri="{FF2B5EF4-FFF2-40B4-BE49-F238E27FC236}">
                <a16:creationId xmlns:a16="http://schemas.microsoft.com/office/drawing/2014/main" id="{24B00215-2C1D-4988-9051-1CBA3E4E9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81FC8D-F31A-486A-9757-83B4CBC46B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08631A-783B-471D-A776-28B90011E907}" type="datetimeFigureOut">
              <a:rPr lang="fi-FI"/>
              <a:pPr>
                <a:defRPr/>
              </a:pPr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4F44EF3-85C8-4AAE-A22A-87D987425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19D4787-2B4B-4C07-B24F-016D75182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FAC5F8-4A7E-4620-AA4D-36100B2B828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287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snapwidget.com/v/sw/1718726010793205896_1575504534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otuvaki.fi/-/varusmiesten-liikuntakerhot-ovat-suosittuja-ympari-vuoden" TargetMode="External"/><Relationship Id="rId11" Type="http://schemas.openxmlformats.org/officeDocument/2006/relationships/image" Target="../media/image44.png"/><Relationship Id="rId5" Type="http://schemas.openxmlformats.org/officeDocument/2006/relationships/image" Target="../media/image41.jpeg"/><Relationship Id="rId10" Type="http://schemas.openxmlformats.org/officeDocument/2006/relationships/hyperlink" Target="https://www.sotilasurheilu.fi/liitto/ajankohtaista/uutiset/2018/uusi_varuskuntien_aluejako_avasi_liikuntakerhojen_koulutuskiertueen_varalassa..1019.news" TargetMode="External"/><Relationship Id="rId4" Type="http://schemas.openxmlformats.org/officeDocument/2006/relationships/hyperlink" Target="https://www.sotilasurheilu.fi/liitto/ajankohtaista/uutiset/sotul_futsalturnaus_varusmiehille.1247.news" TargetMode="External"/><Relationship Id="rId9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leva.fi/varusmiesten-juoksukunto-tippui-pohjalukemiin-synk/1778741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s://www.youtube.com/watch?v=vZsci2Sm688" TargetMode="External"/><Relationship Id="rId7" Type="http://schemas.openxmlformats.org/officeDocument/2006/relationships/hyperlink" Target="https://ruotuvaki.fi/en/-/reserviupseerikoulu-kehittyy-valtakunnan-vanavedessa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hyperlink" Target="https://www.mtv.fi/uutiset/kotimaa/artikkeli/varuskunta-jarkyttyi-varusmies-tuupertui-cooperin-testin-jalkeen-voi-viela-juoksun-aikana-hyvin-todettiin-aivokuolleeksi-myohemmin/6510774" TargetMode="External"/><Relationship Id="rId4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hyperlink" Target="https://www.jamille.fi/kuntosali/" TargetMode="External"/><Relationship Id="rId7" Type="http://schemas.openxmlformats.org/officeDocument/2006/relationships/hyperlink" Target="https://ruotuvaki.fi/uutiset" TargetMode="Externa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jpeg"/><Relationship Id="rId5" Type="http://schemas.openxmlformats.org/officeDocument/2006/relationships/hyperlink" Target="https://www.sotilasurheilu.fi/2025/07/30/mct-ja-mctt-2025-kilpailuihin-viela-hyvin-tilaa/" TargetMode="External"/><Relationship Id="rId4" Type="http://schemas.openxmlformats.org/officeDocument/2006/relationships/image" Target="../media/image55.jpeg"/><Relationship Id="rId9" Type="http://schemas.openxmlformats.org/officeDocument/2006/relationships/hyperlink" Target="https://www.sotilasurheilu.fi/2020/02/13/salibandyn-mestaruusturnaus-alkoi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rhaatkurssipuvut.fi/product/8174/craft-pro-control-woven-----kurssipuku-naisten-malli" TargetMode="External"/><Relationship Id="rId3" Type="http://schemas.openxmlformats.org/officeDocument/2006/relationships/image" Target="../media/image59.jp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uomenkolibri.fi/tuote/run-tekninen-t-paita/" TargetMode="External"/><Relationship Id="rId5" Type="http://schemas.openxmlformats.org/officeDocument/2006/relationships/image" Target="../media/image60.jpeg"/><Relationship Id="rId10" Type="http://schemas.openxmlformats.org/officeDocument/2006/relationships/hyperlink" Target="https://snapwidget.com/v/sw/1718726010793205896_1575504534" TargetMode="External"/><Relationship Id="rId4" Type="http://schemas.openxmlformats.org/officeDocument/2006/relationships/hyperlink" Target="https://www.bmore.fi/liikelahjat/koti-ja-vapaa-aika/juomapullot/juomapullo-700-ml-p-8580.html" TargetMode="External"/><Relationship Id="rId9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jpg"/><Relationship Id="rId4" Type="http://schemas.openxmlformats.org/officeDocument/2006/relationships/hyperlink" Target="https://www.liikuntaneuvosto.fi/tuloskortit/puolustusministerio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jpg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tilasurheilu.fi/liitto/ajankohtaista/uutiset/2015/sotilasurheiluliiton_kamppailupaivat_victorinox_games_kilpailtu.739.news" TargetMode="Externa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jpg"/><Relationship Id="rId3" Type="http://schemas.openxmlformats.org/officeDocument/2006/relationships/image" Target="../media/image78.png"/><Relationship Id="rId7" Type="http://schemas.openxmlformats.org/officeDocument/2006/relationships/image" Target="../media/image82.jp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jpg"/><Relationship Id="rId11" Type="http://schemas.openxmlformats.org/officeDocument/2006/relationships/image" Target="../media/image86.jpg"/><Relationship Id="rId5" Type="http://schemas.openxmlformats.org/officeDocument/2006/relationships/image" Target="../media/image80.jpg"/><Relationship Id="rId15" Type="http://schemas.openxmlformats.org/officeDocument/2006/relationships/image" Target="../media/image90.png"/><Relationship Id="rId10" Type="http://schemas.openxmlformats.org/officeDocument/2006/relationships/image" Target="../media/image85.jpg"/><Relationship Id="rId4" Type="http://schemas.openxmlformats.org/officeDocument/2006/relationships/image" Target="../media/image79.png"/><Relationship Id="rId9" Type="http://schemas.openxmlformats.org/officeDocument/2006/relationships/image" Target="../media/image84.jpg"/><Relationship Id="rId14" Type="http://schemas.openxmlformats.org/officeDocument/2006/relationships/image" Target="../media/image89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7.png"/><Relationship Id="rId11" Type="http://schemas.openxmlformats.org/officeDocument/2006/relationships/image" Target="../media/image102.jpeg"/><Relationship Id="rId5" Type="http://schemas.openxmlformats.org/officeDocument/2006/relationships/image" Target="../media/image96.png"/><Relationship Id="rId10" Type="http://schemas.openxmlformats.org/officeDocument/2006/relationships/image" Target="../media/image101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tilasurheilu.fi/" TargetMode="Externa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tilasurheilu.fi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pseeri.fi/tuote/liike-ja-tuli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hyperlink" Target="https://pngimg.com/download/19795" TargetMode="External"/><Relationship Id="rId3" Type="http://schemas.openxmlformats.org/officeDocument/2006/relationships/hyperlink" Target="http://www.sotilasurheilu.fi/" TargetMode="External"/><Relationship Id="rId7" Type="http://schemas.openxmlformats.org/officeDocument/2006/relationships/hyperlink" Target="http://www.sotilasurheiluliitto.fi/youtube" TargetMode="External"/><Relationship Id="rId12" Type="http://schemas.openxmlformats.org/officeDocument/2006/relationships/image" Target="../media/image109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facebook.com/sotilasurheiluliitto" TargetMode="External"/><Relationship Id="rId11" Type="http://schemas.openxmlformats.org/officeDocument/2006/relationships/image" Target="../media/image108.png"/><Relationship Id="rId5" Type="http://schemas.openxmlformats.org/officeDocument/2006/relationships/hyperlink" Target="http://www.instagram.com/sotilasurheilu" TargetMode="External"/><Relationship Id="rId10" Type="http://schemas.openxmlformats.org/officeDocument/2006/relationships/image" Target="../media/image107.png"/><Relationship Id="rId4" Type="http://schemas.openxmlformats.org/officeDocument/2006/relationships/hyperlink" Target="http://www.twitter.com/sotilasurheilu" TargetMode="External"/><Relationship Id="rId9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olustusvoimat.fi/web/historia/sotilasurheilun-historia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omenlatu.fi/uutiset/ulkoile/pirkan-hiihto-on-peruttu.htm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tilasurheilu.fi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www.sotilasurheilu.fi/liitto/ajankohtaista/uutiset/2017/military_crosstraining_kilpailut_kaynnistyivat_hameenlinnassa..953.new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Kuva 2">
            <a:extLst>
              <a:ext uri="{FF2B5EF4-FFF2-40B4-BE49-F238E27FC236}">
                <a16:creationId xmlns:a16="http://schemas.microsoft.com/office/drawing/2014/main" id="{5742BB51-D398-47ED-66AB-7859D26BE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2" r="29672"/>
          <a:stretch>
            <a:fillRect/>
          </a:stretch>
        </p:blipFill>
        <p:spPr bwMode="auto">
          <a:xfrm>
            <a:off x="0" y="4586288"/>
            <a:ext cx="1712913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Kuva 4">
            <a:extLst>
              <a:ext uri="{FF2B5EF4-FFF2-40B4-BE49-F238E27FC236}">
                <a16:creationId xmlns:a16="http://schemas.microsoft.com/office/drawing/2014/main" id="{F5555671-CA42-720B-C0D5-5D93C0334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4586288"/>
            <a:ext cx="3030537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Kuva 6">
            <a:extLst>
              <a:ext uri="{FF2B5EF4-FFF2-40B4-BE49-F238E27FC236}">
                <a16:creationId xmlns:a16="http://schemas.microsoft.com/office/drawing/2014/main" id="{46BDA97D-522E-3DD1-6A1F-A17F99CE14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8" y="4586288"/>
            <a:ext cx="3408362" cy="230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Kuva 7">
            <a:extLst>
              <a:ext uri="{FF2B5EF4-FFF2-40B4-BE49-F238E27FC236}">
                <a16:creationId xmlns:a16="http://schemas.microsoft.com/office/drawing/2014/main" id="{5B339C8A-6A01-8250-8B84-E6A92AF5FD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1" y="4586288"/>
            <a:ext cx="405765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Kuva 5">
            <a:extLst>
              <a:ext uri="{FF2B5EF4-FFF2-40B4-BE49-F238E27FC236}">
                <a16:creationId xmlns:a16="http://schemas.microsoft.com/office/drawing/2014/main" id="{DC09B83B-EF44-27EB-B4EB-47412E6FD8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050" y="274638"/>
            <a:ext cx="10583863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1319726B-F7B8-B18D-99BC-BB080580F26D}"/>
              </a:ext>
            </a:extLst>
          </p:cNvPr>
          <p:cNvSpPr txBox="1"/>
          <p:nvPr/>
        </p:nvSpPr>
        <p:spPr>
          <a:xfrm>
            <a:off x="2889723" y="2721749"/>
            <a:ext cx="6889624" cy="160043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Tuottaa yhdessä varuskunnissa toimivien jäsenseurojensa kanssa vapaa-ajan liikuntapalveluja puolustusvoimien ja rajavartiolaitoksen varusmiehille, henkilökunnalle, henkilökunnan perheille sekä evp-henkilöstölle.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pic>
        <p:nvPicPr>
          <p:cNvPr id="3" name="Kuva 2" descr="Kuva, joka sisältää kohteen Urheilu, urheilu, henkilö, jääkiekko&#10;&#10;Kuvaus luotu automaattisesti">
            <a:extLst>
              <a:ext uri="{FF2B5EF4-FFF2-40B4-BE49-F238E27FC236}">
                <a16:creationId xmlns:a16="http://schemas.microsoft.com/office/drawing/2014/main" id="{8F3805DA-3B58-A57E-7BDB-E482AD0B16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37" y="4586289"/>
            <a:ext cx="1746250" cy="2336754"/>
          </a:xfrm>
          <a:prstGeom prst="rect">
            <a:avLst/>
          </a:prstGeom>
        </p:spPr>
      </p:pic>
      <p:pic>
        <p:nvPicPr>
          <p:cNvPr id="5" name="Kuva 4" descr="Kuva, joka sisältää kohteen vaate, henkilö, piha-, puu&#10;&#10;Kuvaus luotu automaattisesti">
            <a:extLst>
              <a:ext uri="{FF2B5EF4-FFF2-40B4-BE49-F238E27FC236}">
                <a16:creationId xmlns:a16="http://schemas.microsoft.com/office/drawing/2014/main" id="{01BB2F63-AF43-947C-BD2F-38F7C26F38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4586288"/>
            <a:ext cx="3162300" cy="23367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DB553DEE-7B37-D15C-9458-C96B682B5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188" y="258764"/>
            <a:ext cx="7772400" cy="963612"/>
          </a:xfrm>
        </p:spPr>
        <p:txBody>
          <a:bodyPr/>
          <a:lstStyle/>
          <a:p>
            <a:pPr algn="ctr" eaLnBrk="1" hangingPunct="1"/>
            <a:r>
              <a:rPr lang="fi-FI" altLang="fi-FI" sz="2800" b="1" dirty="0">
                <a:latin typeface="Nirmala Text" panose="020B0502040204020203" pitchFamily="34" charset="0"/>
                <a:ea typeface="Nirmala Text" panose="020B0502040204020203" pitchFamily="34" charset="0"/>
                <a:cs typeface="Nirmala Text" panose="020B0502040204020203" pitchFamily="34" charset="0"/>
              </a:rPr>
              <a:t>SUOMEN SOTILASURHEILULIITTO RY</a:t>
            </a:r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782FA540-9B61-1155-4A45-7A647712F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0" y="2000250"/>
            <a:ext cx="1800225" cy="503238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Liittokokous</a:t>
            </a:r>
          </a:p>
        </p:txBody>
      </p:sp>
      <p:sp>
        <p:nvSpPr>
          <p:cNvPr id="19461" name="Rectangle 6">
            <a:extLst>
              <a:ext uri="{FF2B5EF4-FFF2-40B4-BE49-F238E27FC236}">
                <a16:creationId xmlns:a16="http://schemas.microsoft.com/office/drawing/2014/main" id="{9A38B73E-85FC-8F24-5883-221D2C287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0" y="2935288"/>
            <a:ext cx="1800225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Liittohallitus</a:t>
            </a:r>
          </a:p>
        </p:txBody>
      </p:sp>
      <p:sp>
        <p:nvSpPr>
          <p:cNvPr id="19462" name="Rectangle 7">
            <a:extLst>
              <a:ext uri="{FF2B5EF4-FFF2-40B4-BE49-F238E27FC236}">
                <a16:creationId xmlns:a16="http://schemas.microsoft.com/office/drawing/2014/main" id="{9B2AD200-DC9F-BB96-1465-648F3D2A7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2432050"/>
            <a:ext cx="1800225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Puheenjohtaja</a:t>
            </a:r>
          </a:p>
        </p:txBody>
      </p:sp>
      <p:sp>
        <p:nvSpPr>
          <p:cNvPr id="19463" name="Rectangle 9">
            <a:extLst>
              <a:ext uri="{FF2B5EF4-FFF2-40B4-BE49-F238E27FC236}">
                <a16:creationId xmlns:a16="http://schemas.microsoft.com/office/drawing/2014/main" id="{68EC27CD-A720-99A2-3691-2FFB1E0C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3656013"/>
            <a:ext cx="1800225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Työvaliokunta</a:t>
            </a:r>
          </a:p>
        </p:txBody>
      </p:sp>
      <p:sp>
        <p:nvSpPr>
          <p:cNvPr id="19464" name="Rectangle 10">
            <a:extLst>
              <a:ext uri="{FF2B5EF4-FFF2-40B4-BE49-F238E27FC236}">
                <a16:creationId xmlns:a16="http://schemas.microsoft.com/office/drawing/2014/main" id="{7310C6B7-35EA-D514-17EE-79C02981C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3727450"/>
            <a:ext cx="2087563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Toiminnanjohtaja</a:t>
            </a:r>
          </a:p>
        </p:txBody>
      </p:sp>
      <p:sp>
        <p:nvSpPr>
          <p:cNvPr id="19465" name="Rectangle 11">
            <a:extLst>
              <a:ext uri="{FF2B5EF4-FFF2-40B4-BE49-F238E27FC236}">
                <a16:creationId xmlns:a16="http://schemas.microsoft.com/office/drawing/2014/main" id="{46820966-92F5-90F4-973D-4EBD8E87B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88" y="5600700"/>
            <a:ext cx="2230437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VLK valiokunta</a:t>
            </a:r>
          </a:p>
        </p:txBody>
      </p:sp>
      <p:sp>
        <p:nvSpPr>
          <p:cNvPr id="19466" name="Rectangle 12">
            <a:extLst>
              <a:ext uri="{FF2B5EF4-FFF2-40B4-BE49-F238E27FC236}">
                <a16:creationId xmlns:a16="http://schemas.microsoft.com/office/drawing/2014/main" id="{03FE0BE2-6892-A36A-4DBF-1AF15E046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5600700"/>
            <a:ext cx="2230437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Kilpailuvaliokunta</a:t>
            </a:r>
          </a:p>
        </p:txBody>
      </p:sp>
      <p:sp>
        <p:nvSpPr>
          <p:cNvPr id="19467" name="Rectangle 14">
            <a:extLst>
              <a:ext uri="{FF2B5EF4-FFF2-40B4-BE49-F238E27FC236}">
                <a16:creationId xmlns:a16="http://schemas.microsoft.com/office/drawing/2014/main" id="{F710727D-D16E-0ED3-ACA7-393AC749D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5595751"/>
            <a:ext cx="3201987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Viestintä ja talousvaliokunta</a:t>
            </a:r>
          </a:p>
        </p:txBody>
      </p:sp>
      <p:sp>
        <p:nvSpPr>
          <p:cNvPr id="22539" name="Line 15">
            <a:extLst>
              <a:ext uri="{FF2B5EF4-FFF2-40B4-BE49-F238E27FC236}">
                <a16:creationId xmlns:a16="http://schemas.microsoft.com/office/drawing/2014/main" id="{B4C373B7-BB62-094B-E162-886B179752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76850" y="2503488"/>
            <a:ext cx="1588" cy="4318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0" name="Line 16">
            <a:extLst>
              <a:ext uri="{FF2B5EF4-FFF2-40B4-BE49-F238E27FC236}">
                <a16:creationId xmlns:a16="http://schemas.microsoft.com/office/drawing/2014/main" id="{0B63971D-487A-CD62-582C-4756DDC57CC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2647950"/>
            <a:ext cx="1728788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1" name="Line 17">
            <a:extLst>
              <a:ext uri="{FF2B5EF4-FFF2-40B4-BE49-F238E27FC236}">
                <a16:creationId xmlns:a16="http://schemas.microsoft.com/office/drawing/2014/main" id="{D3F6800C-9721-D70F-885E-57C32D1AB9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76850" y="3440113"/>
            <a:ext cx="0" cy="1728787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2" name="Line 18">
            <a:extLst>
              <a:ext uri="{FF2B5EF4-FFF2-40B4-BE49-F238E27FC236}">
                <a16:creationId xmlns:a16="http://schemas.microsoft.com/office/drawing/2014/main" id="{2135A8DE-848B-301E-82CE-B1BBCA16995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5168900"/>
            <a:ext cx="6275388" cy="20638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3" name="Line 19">
            <a:extLst>
              <a:ext uri="{FF2B5EF4-FFF2-40B4-BE49-F238E27FC236}">
                <a16:creationId xmlns:a16="http://schemas.microsoft.com/office/drawing/2014/main" id="{141D33D7-B9C6-4156-8582-6827A6E4AC5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66825" y="5130800"/>
            <a:ext cx="4010025" cy="381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4" name="Line 20">
            <a:extLst>
              <a:ext uri="{FF2B5EF4-FFF2-40B4-BE49-F238E27FC236}">
                <a16:creationId xmlns:a16="http://schemas.microsoft.com/office/drawing/2014/main" id="{6DC6A709-A6C7-E7D4-0A92-B679A839FD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46188" y="5130800"/>
            <a:ext cx="1587" cy="4699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5" name="Line 21">
            <a:extLst>
              <a:ext uri="{FF2B5EF4-FFF2-40B4-BE49-F238E27FC236}">
                <a16:creationId xmlns:a16="http://schemas.microsoft.com/office/drawing/2014/main" id="{4A8F586B-D804-82BD-73A5-C8210DE70C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5168900"/>
            <a:ext cx="0" cy="4318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6" name="Line 23">
            <a:extLst>
              <a:ext uri="{FF2B5EF4-FFF2-40B4-BE49-F238E27FC236}">
                <a16:creationId xmlns:a16="http://schemas.microsoft.com/office/drawing/2014/main" id="{F91124C2-7854-7C36-A2E9-C285C1AD37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34425" y="5168900"/>
            <a:ext cx="0" cy="4318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7" name="Line 24">
            <a:extLst>
              <a:ext uri="{FF2B5EF4-FFF2-40B4-BE49-F238E27FC236}">
                <a16:creationId xmlns:a16="http://schemas.microsoft.com/office/drawing/2014/main" id="{BAA9307A-08A9-D7EE-E058-6A44CD4007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8788" y="3944938"/>
            <a:ext cx="1008062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2548" name="Line 25">
            <a:extLst>
              <a:ext uri="{FF2B5EF4-FFF2-40B4-BE49-F238E27FC236}">
                <a16:creationId xmlns:a16="http://schemas.microsoft.com/office/drawing/2014/main" id="{5950056C-47DB-18A0-2131-330455920F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3944938"/>
            <a:ext cx="1728788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19478" name="Rectangle 9">
            <a:extLst>
              <a:ext uri="{FF2B5EF4-FFF2-40B4-BE49-F238E27FC236}">
                <a16:creationId xmlns:a16="http://schemas.microsoft.com/office/drawing/2014/main" id="{C2C966CE-844C-A2ED-010F-B6F97442C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4376738"/>
            <a:ext cx="2520950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i-FI" altLang="fi-FI" sz="1600">
                <a:solidFill>
                  <a:schemeClr val="bg1"/>
                </a:solidFill>
                <a:latin typeface="Arial Black" panose="020B0604020202020204" pitchFamily="34" charset="0"/>
              </a:rPr>
              <a:t>Hankkeet ja projektit</a:t>
            </a:r>
          </a:p>
        </p:txBody>
      </p:sp>
      <p:sp>
        <p:nvSpPr>
          <p:cNvPr id="22550" name="Line 21">
            <a:extLst>
              <a:ext uri="{FF2B5EF4-FFF2-40B4-BE49-F238E27FC236}">
                <a16:creationId xmlns:a16="http://schemas.microsoft.com/office/drawing/2014/main" id="{0537935F-9705-33C9-F80A-3A9D299F5A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9238" y="4160838"/>
            <a:ext cx="0" cy="2159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19480" name="Rectangle 5">
            <a:extLst>
              <a:ext uri="{FF2B5EF4-FFF2-40B4-BE49-F238E27FC236}">
                <a16:creationId xmlns:a16="http://schemas.microsoft.com/office/drawing/2014/main" id="{EB6E1BC8-09F9-FCEC-776F-8C3C94915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0" y="1352550"/>
            <a:ext cx="1800225" cy="503238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Seurat</a:t>
            </a:r>
          </a:p>
        </p:txBody>
      </p:sp>
      <p:sp>
        <p:nvSpPr>
          <p:cNvPr id="22552" name="Line 21">
            <a:extLst>
              <a:ext uri="{FF2B5EF4-FFF2-40B4-BE49-F238E27FC236}">
                <a16:creationId xmlns:a16="http://schemas.microsoft.com/office/drawing/2014/main" id="{B1E91176-F0BD-6276-C1ED-1F327B96D03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1855788"/>
            <a:ext cx="0" cy="144462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5014E0DD-F018-0D1E-7431-9AF2A91E0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0" y="4843463"/>
            <a:ext cx="1800225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Valiokunnat</a:t>
            </a:r>
          </a:p>
        </p:txBody>
      </p:sp>
      <p:sp>
        <p:nvSpPr>
          <p:cNvPr id="22555" name="Line 20">
            <a:extLst>
              <a:ext uri="{FF2B5EF4-FFF2-40B4-BE49-F238E27FC236}">
                <a16:creationId xmlns:a16="http://schemas.microsoft.com/office/drawing/2014/main" id="{7CA5DE6E-B8EA-C3EB-9D25-24A41940F9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1538" y="5168900"/>
            <a:ext cx="0" cy="43180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sp>
        <p:nvSpPr>
          <p:cNvPr id="29" name="Rectangle 11">
            <a:extLst>
              <a:ext uri="{FF2B5EF4-FFF2-40B4-BE49-F238E27FC236}">
                <a16:creationId xmlns:a16="http://schemas.microsoft.com/office/drawing/2014/main" id="{87B9E514-4F36-3538-B639-9271B5D52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6883" y="5586412"/>
            <a:ext cx="2230438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Ampumasuunnistus</a:t>
            </a: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61656C63-6098-E860-C8F0-EC391B936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1436" y="5595751"/>
            <a:ext cx="1633537" cy="5048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i-FI" altLang="fi-FI" sz="1600" dirty="0">
                <a:solidFill>
                  <a:schemeClr val="bg1"/>
                </a:solidFill>
                <a:latin typeface="Arial Black" panose="020B0A04020102020204" pitchFamily="34" charset="0"/>
              </a:rPr>
              <a:t>Seuratoiminta</a:t>
            </a:r>
          </a:p>
        </p:txBody>
      </p:sp>
      <p:sp>
        <p:nvSpPr>
          <p:cNvPr id="22558" name="Line 23">
            <a:extLst>
              <a:ext uri="{FF2B5EF4-FFF2-40B4-BE49-F238E27FC236}">
                <a16:creationId xmlns:a16="http://schemas.microsoft.com/office/drawing/2014/main" id="{96EDA812-C83F-4BE2-BDDE-0934C79966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569699" y="5189538"/>
            <a:ext cx="1" cy="396874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737B25E2-804F-94D3-A12D-1F2A0E268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22" y="6246811"/>
            <a:ext cx="918078" cy="504639"/>
          </a:xfrm>
          <a:prstGeom prst="rect">
            <a:avLst/>
          </a:prstGeom>
        </p:spPr>
      </p:pic>
      <p:pic>
        <p:nvPicPr>
          <p:cNvPr id="3" name="Picture 4" descr="Olympiakomitea: Liikunta- ja urheiluyhteisö käynnisti selvitykset  rakenteesta ja yhteisistä palveluista – tavoitteena taloudellisesti  turvattu tulevaisuus - Urhea">
            <a:extLst>
              <a:ext uri="{FF2B5EF4-FFF2-40B4-BE49-F238E27FC236}">
                <a16:creationId xmlns:a16="http://schemas.microsoft.com/office/drawing/2014/main" id="{BE119588-276F-145C-9172-89E10C2E1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480" y="6246812"/>
            <a:ext cx="2258520" cy="50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Minkä puolesta teet työtä? - pvrekry.fi">
            <a:extLst>
              <a:ext uri="{FF2B5EF4-FFF2-40B4-BE49-F238E27FC236}">
                <a16:creationId xmlns:a16="http://schemas.microsoft.com/office/drawing/2014/main" id="{C75B5FE5-DE5F-B6C7-906C-25402DEE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80230"/>
            <a:ext cx="1341295" cy="8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ajavartiolaitos turvana kaikissa oloissa | Rajavartiolaitos">
            <a:extLst>
              <a:ext uri="{FF2B5EF4-FFF2-40B4-BE49-F238E27FC236}">
                <a16:creationId xmlns:a16="http://schemas.microsoft.com/office/drawing/2014/main" id="{3D87A6A1-B5A2-247A-5EA6-4EC495B43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649" y="1366838"/>
            <a:ext cx="1290101" cy="5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ferenssit - Milectria">
            <a:extLst>
              <a:ext uri="{FF2B5EF4-FFF2-40B4-BE49-F238E27FC236}">
                <a16:creationId xmlns:a16="http://schemas.microsoft.com/office/drawing/2014/main" id="{282BE9C7-EDB4-A2BC-1C5C-6D9344D3B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467" y="6191254"/>
            <a:ext cx="1618129" cy="63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4970EFC9-7FC9-D16F-5886-12186F259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2279650"/>
            <a:ext cx="1986429" cy="5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OKM tunnus - OKM - Opetus- ja kulttuuriministeriö">
            <a:extLst>
              <a:ext uri="{FF2B5EF4-FFF2-40B4-BE49-F238E27FC236}">
                <a16:creationId xmlns:a16="http://schemas.microsoft.com/office/drawing/2014/main" id="{BF9B7E52-B8E1-1525-8911-E71270BA1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69" y="6194934"/>
            <a:ext cx="2450532" cy="59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1" grpId="0" animBg="1"/>
      <p:bldP spid="19462" grpId="0" animBg="1"/>
      <p:bldP spid="19463" grpId="0" animBg="1"/>
      <p:bldP spid="19464" grpId="0" animBg="1"/>
      <p:bldP spid="19465" grpId="0" animBg="1"/>
      <p:bldP spid="19466" grpId="0" animBg="1"/>
      <p:bldP spid="19467" grpId="0" animBg="1"/>
      <p:bldP spid="19478" grpId="0" animBg="1"/>
      <p:bldP spid="26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ulko, ruoho, henkilö, kenttä&#10;&#10;Kuvaus luotu automaattisesti">
            <a:extLst>
              <a:ext uri="{FF2B5EF4-FFF2-40B4-BE49-F238E27FC236}">
                <a16:creationId xmlns:a16="http://schemas.microsoft.com/office/drawing/2014/main" id="{12F599C4-C113-4AA2-871A-397B82BFC2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2" b="13682"/>
          <a:stretch/>
        </p:blipFill>
        <p:spPr>
          <a:xfrm>
            <a:off x="-62345" y="141515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FC99503-90D7-45EE-ADD6-BAA141059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rtl="0">
              <a:lnSpc>
                <a:spcPct val="90000"/>
              </a:lnSpc>
              <a:spcBef>
                <a:spcPct val="0"/>
              </a:spcBef>
            </a:pPr>
            <a:r>
              <a:rPr lang="en-US" sz="7200" b="1" kern="1200" dirty="0">
                <a:latin typeface="+mj-lt"/>
                <a:cs typeface="+mj-cs"/>
              </a:rPr>
              <a:t>STRATEGIA 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F00764D-B49F-4971-B5F0-6DF9E8A803CC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 rtl="0">
              <a:lnSpc>
                <a:spcPct val="90000"/>
              </a:lnSpc>
              <a:spcBef>
                <a:spcPts val="1000"/>
              </a:spcBef>
            </a:pPr>
            <a:r>
              <a:rPr lang="en-US" sz="3200" b="1" kern="1200" dirty="0">
                <a:latin typeface="+mn-lt"/>
                <a:cs typeface="+mn-cs"/>
              </a:rPr>
              <a:t>Suomen Sotilasurheiluliitto ry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B442A23-C26C-459D-8B99-97BD153EDF28}"/>
              </a:ext>
            </a:extLst>
          </p:cNvPr>
          <p:cNvSpPr txBox="1"/>
          <p:nvPr/>
        </p:nvSpPr>
        <p:spPr>
          <a:xfrm>
            <a:off x="-62345" y="2203289"/>
            <a:ext cx="12191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b="1" dirty="0"/>
              <a:t>”LIIKKUMALLA VALMIUTTA”</a:t>
            </a:r>
          </a:p>
        </p:txBody>
      </p:sp>
    </p:spTree>
    <p:extLst>
      <p:ext uri="{BB962C8B-B14F-4D97-AF65-F5344CB8AC3E}">
        <p14:creationId xmlns:p14="http://schemas.microsoft.com/office/powerpoint/2010/main" val="3802123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Kuva 60">
            <a:extLst>
              <a:ext uri="{FF2B5EF4-FFF2-40B4-BE49-F238E27FC236}">
                <a16:creationId xmlns:a16="http://schemas.microsoft.com/office/drawing/2014/main" id="{1E37C9AD-527D-4BFC-BB64-8F9BCE23AF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75325"/>
            <a:ext cx="2701132" cy="106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CF835AA-AE6D-4F00-B242-FF8CEBEAE681}"/>
              </a:ext>
            </a:extLst>
          </p:cNvPr>
          <p:cNvSpPr txBox="1"/>
          <p:nvPr/>
        </p:nvSpPr>
        <p:spPr>
          <a:xfrm>
            <a:off x="461467" y="1907243"/>
            <a:ext cx="116122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2800" dirty="0"/>
          </a:p>
          <a:p>
            <a:pPr marL="342900" indent="-342900" algn="ctr">
              <a:buFont typeface="+mj-lt"/>
              <a:buAutoNum type="arabicPeriod"/>
            </a:pPr>
            <a:r>
              <a:rPr lang="fi-FI" sz="2800" b="1" dirty="0"/>
              <a:t>Varusmiesten liikuttaminen varusmiesten liikuntakerhoilla</a:t>
            </a:r>
            <a:br>
              <a:rPr lang="fi-FI" sz="2800" b="1" dirty="0"/>
            </a:br>
            <a:endParaRPr lang="fi-FI" sz="2800" i="1" dirty="0"/>
          </a:p>
          <a:p>
            <a:pPr marL="342900" indent="-342900" algn="ctr">
              <a:buFont typeface="+mj-lt"/>
              <a:buAutoNum type="arabicPeriod"/>
            </a:pPr>
            <a:r>
              <a:rPr lang="fi-FI" sz="2800" b="1" dirty="0"/>
              <a:t>Varusmiesten ja henkilökunnan kilpailutoiminta</a:t>
            </a:r>
            <a:br>
              <a:rPr lang="fi-FI" sz="2800" b="1" dirty="0"/>
            </a:br>
            <a:endParaRPr lang="fi-FI" sz="2800" dirty="0"/>
          </a:p>
          <a:p>
            <a:pPr marL="342900" indent="-342900" algn="ctr">
              <a:buFont typeface="+mj-lt"/>
              <a:buAutoNum type="arabicPeriod"/>
            </a:pPr>
            <a:r>
              <a:rPr lang="fi-FI" sz="2800" b="1" dirty="0"/>
              <a:t>Liikuntamyönteisen asenneilmapiirin luominen</a:t>
            </a:r>
            <a:br>
              <a:rPr lang="fi-FI" sz="2800" b="1" dirty="0"/>
            </a:br>
            <a:endParaRPr lang="fi-FI" sz="2800" dirty="0"/>
          </a:p>
          <a:p>
            <a:pPr marL="342900" indent="-342900" algn="ctr">
              <a:buFont typeface="+mj-lt"/>
              <a:buAutoNum type="arabicPeriod"/>
            </a:pPr>
            <a:r>
              <a:rPr lang="fi-FI" sz="2800" b="1" dirty="0"/>
              <a:t>Sotilasurheiluliiton toiminnan resurssien turvaaminen tulevaisuudessa</a:t>
            </a:r>
            <a:endParaRPr lang="fi-FI" sz="2800" dirty="0"/>
          </a:p>
          <a:p>
            <a:pPr algn="ctr"/>
            <a:endParaRPr lang="fi-FI" sz="2800" dirty="0"/>
          </a:p>
          <a:p>
            <a:pPr algn="ctr"/>
            <a:endParaRPr lang="fi-FI" sz="2800" dirty="0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BF4C552C-7640-42AE-8200-E3678174C308}"/>
              </a:ext>
            </a:extLst>
          </p:cNvPr>
          <p:cNvSpPr txBox="1">
            <a:spLocks/>
          </p:cNvSpPr>
          <p:nvPr/>
        </p:nvSpPr>
        <p:spPr>
          <a:xfrm>
            <a:off x="3652471" y="1523193"/>
            <a:ext cx="4512159" cy="1336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5000" b="0" i="0">
                <a:solidFill>
                  <a:srgbClr val="004799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ctr">
              <a:spcBef>
                <a:spcPts val="105"/>
              </a:spcBef>
            </a:pPr>
            <a:r>
              <a:rPr lang="fi-FI" sz="3200" b="1" kern="0" spc="15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Kärkitavoitteet:</a:t>
            </a:r>
            <a:br>
              <a:rPr lang="fi-FI" sz="5400" b="1" kern="0" spc="15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</a:br>
            <a:endParaRPr lang="fi-FI" sz="5400" b="1" kern="0" spc="30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Kuva, joka sisältää kohteen urheilu, sisä, uiminen, henkilö&#10;&#10;Kuvaus luotu automaattisesti">
            <a:extLst>
              <a:ext uri="{FF2B5EF4-FFF2-40B4-BE49-F238E27FC236}">
                <a16:creationId xmlns:a16="http://schemas.microsoft.com/office/drawing/2014/main" id="{043C928C-9331-4999-91E6-485E59DC52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9" b="5091"/>
          <a:stretch/>
        </p:blipFill>
        <p:spPr>
          <a:xfrm>
            <a:off x="6210300" y="3418104"/>
            <a:ext cx="6096000" cy="3429000"/>
          </a:xfrm>
          <a:prstGeom prst="rect">
            <a:avLst/>
          </a:prstGeom>
        </p:spPr>
      </p:pic>
      <p:pic>
        <p:nvPicPr>
          <p:cNvPr id="9" name="Kuva 8" descr="Kuva, joka sisältää kohteen ulko, ruoho, henkilö, mies&#10;&#10;Kuvaus luotu automaattisesti">
            <a:extLst>
              <a:ext uri="{FF2B5EF4-FFF2-40B4-BE49-F238E27FC236}">
                <a16:creationId xmlns:a16="http://schemas.microsoft.com/office/drawing/2014/main" id="{9F3DB7E8-6103-40CE-83E0-9AB0D37122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5" b="5745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7" name="Kuva 6" descr="Kuva, joka sisältää kohteen henkilö, lumi, ulko, mies&#10;&#10;Kuvaus luotu automaattisesti">
            <a:extLst>
              <a:ext uri="{FF2B5EF4-FFF2-40B4-BE49-F238E27FC236}">
                <a16:creationId xmlns:a16="http://schemas.microsoft.com/office/drawing/2014/main" id="{CFA29913-8459-45B8-B0DB-01050795BA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0" b="4267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2" name="Kuva 1" descr="Kuva, joka sisältää kohteen urheilu, henkilö, sisä, peli&#10;&#10;Kuvaus luotu automaattisesti">
            <a:extLst>
              <a:ext uri="{FF2B5EF4-FFF2-40B4-BE49-F238E27FC236}">
                <a16:creationId xmlns:a16="http://schemas.microsoft.com/office/drawing/2014/main" id="{1C2CF3E5-1EEC-4149-81CA-38B8279B2F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5" b="21385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graphicFrame>
        <p:nvGraphicFramePr>
          <p:cNvPr id="3" name="Taulukko 3">
            <a:extLst>
              <a:ext uri="{FF2B5EF4-FFF2-40B4-BE49-F238E27FC236}">
                <a16:creationId xmlns:a16="http://schemas.microsoft.com/office/drawing/2014/main" id="{49B73A91-521F-4DAC-807C-BB124943B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089080"/>
              </p:ext>
            </p:extLst>
          </p:nvPr>
        </p:nvGraphicFramePr>
        <p:xfrm>
          <a:off x="533400" y="165454"/>
          <a:ext cx="11506200" cy="7469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3812553527"/>
                    </a:ext>
                  </a:extLst>
                </a:gridCol>
                <a:gridCol w="3835400">
                  <a:extLst>
                    <a:ext uri="{9D8B030D-6E8A-4147-A177-3AD203B41FA5}">
                      <a16:colId xmlns:a16="http://schemas.microsoft.com/office/drawing/2014/main" val="1538217530"/>
                    </a:ext>
                  </a:extLst>
                </a:gridCol>
                <a:gridCol w="3835400">
                  <a:extLst>
                    <a:ext uri="{9D8B030D-6E8A-4147-A177-3AD203B41FA5}">
                      <a16:colId xmlns:a16="http://schemas.microsoft.com/office/drawing/2014/main" val="437212276"/>
                    </a:ext>
                  </a:extLst>
                </a:gridCol>
              </a:tblGrid>
              <a:tr h="1105677">
                <a:tc>
                  <a:txBody>
                    <a:bodyPr/>
                    <a:lstStyle/>
                    <a:p>
                      <a:pPr algn="ctr"/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MISSIO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VISIO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ARVOT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693034"/>
                  </a:ext>
                </a:extLst>
              </a:tr>
              <a:tr h="4127862">
                <a:tc>
                  <a:txBody>
                    <a:bodyPr/>
                    <a:lstStyle/>
                    <a:p>
                      <a:pPr algn="ctr"/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Liikuttaa monipuolisesti Puolustusvoimien ja Rajavartiolaitoksen varusmiehiä sekä henkilöstöä.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fi-FI" sz="2400" dirty="0" err="1">
                          <a:latin typeface="+mn-lt"/>
                          <a:cs typeface="Arial" panose="020B0604020202020204" pitchFamily="34" charset="0"/>
                        </a:rPr>
                        <a:t>Liikukkumalla</a:t>
                      </a:r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 valmiutta</a:t>
                      </a:r>
                    </a:p>
                    <a:p>
                      <a:pPr algn="ctr"/>
                      <a:endParaRPr lang="fi-FI" sz="2400" dirty="0">
                        <a:highlight>
                          <a:srgbClr val="FFFF00"/>
                        </a:highlight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fi-FI" sz="2400" dirty="0">
                        <a:highlight>
                          <a:srgbClr val="FFFF00"/>
                        </a:highlight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Liikuntamyönteisyys</a:t>
                      </a:r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Maanpuolustustahto</a:t>
                      </a:r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Yhteisöllisyys</a:t>
                      </a:r>
                      <a:b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</a:b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i-FI" sz="2400" dirty="0">
                          <a:latin typeface="+mn-lt"/>
                          <a:cs typeface="Arial" panose="020B0604020202020204" pitchFamily="34" charset="0"/>
                        </a:rPr>
                        <a:t>Tasa-arvo ja yhdenvertaisuus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fi-FI" sz="2400" dirty="0">
                        <a:highlight>
                          <a:srgbClr val="FFFF00"/>
                        </a:highlight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fi-FI" sz="2400" dirty="0">
                        <a:highlight>
                          <a:srgbClr val="FFFF00"/>
                        </a:highlight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fi-FI" sz="2400" dirty="0">
                        <a:highlight>
                          <a:srgbClr val="FFFF00"/>
                        </a:highlight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3994"/>
                  </a:ext>
                </a:extLst>
              </a:tr>
              <a:tr h="786259">
                <a:tc gridSpan="3">
                  <a:txBody>
                    <a:bodyPr/>
                    <a:lstStyle/>
                    <a:p>
                      <a:pPr algn="ctr"/>
                      <a:endParaRPr lang="fi-FI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471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365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406115A-2483-45AA-9A7A-808B50A1E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44" y="831214"/>
            <a:ext cx="8319098" cy="5585681"/>
          </a:xfrm>
          <a:prstGeom prst="rect">
            <a:avLst/>
          </a:prstGeom>
        </p:spPr>
      </p:pic>
      <p:sp>
        <p:nvSpPr>
          <p:cNvPr id="18" name="Suorakulmio 1"/>
          <p:cNvSpPr>
            <a:spLocks noChangeArrowheads="1"/>
          </p:cNvSpPr>
          <p:nvPr/>
        </p:nvSpPr>
        <p:spPr bwMode="auto">
          <a:xfrm>
            <a:off x="244206" y="127648"/>
            <a:ext cx="11947794" cy="46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CA" altLang="fi-FI" sz="2396" b="1" dirty="0">
                <a:latin typeface="Arial" panose="020B0604020202020204" pitchFamily="34" charset="0"/>
              </a:rPr>
              <a:t>SOTILAAN FYYSISET VAATIMUKSET</a:t>
            </a:r>
          </a:p>
        </p:txBody>
      </p:sp>
      <p:pic>
        <p:nvPicPr>
          <p:cNvPr id="16" name="Kuva 4">
            <a:extLst>
              <a:ext uri="{FF2B5EF4-FFF2-40B4-BE49-F238E27FC236}">
                <a16:creationId xmlns:a16="http://schemas.microsoft.com/office/drawing/2014/main" id="{12207CAD-D01B-48B9-BBEC-DEE1A7F8B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17996" r="-1260"/>
          <a:stretch>
            <a:fillRect/>
          </a:stretch>
        </p:blipFill>
        <p:spPr bwMode="auto">
          <a:xfrm>
            <a:off x="1332931" y="746544"/>
            <a:ext cx="9297010" cy="555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60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13123"/>
            <a:ext cx="12192000" cy="498703"/>
          </a:xfrm>
          <a:prstGeom prst="rect">
            <a:avLst/>
          </a:prstGeom>
        </p:spPr>
        <p:txBody>
          <a:bodyPr vert="horz" wrap="square" lIns="0" tIns="76748" rIns="0" bIns="0" rtlCol="0" anchor="ctr">
            <a:spAutoFit/>
          </a:bodyPr>
          <a:lstStyle/>
          <a:p>
            <a:pPr marL="170899" marR="4483" algn="ctr">
              <a:lnSpc>
                <a:spcPct val="101200"/>
              </a:lnSpc>
              <a:spcBef>
                <a:spcPts val="75"/>
              </a:spcBef>
            </a:pPr>
            <a:r>
              <a:rPr sz="2800" dirty="0">
                <a:solidFill>
                  <a:schemeClr val="tx1"/>
                </a:solidFill>
              </a:rPr>
              <a:t>Varusmiespalveluksen</a:t>
            </a:r>
            <a:r>
              <a:rPr sz="2800" spc="-22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aloittaneiden</a:t>
            </a:r>
            <a:r>
              <a:rPr sz="2800" spc="-22" dirty="0">
                <a:solidFill>
                  <a:schemeClr val="tx1"/>
                </a:solidFill>
              </a:rPr>
              <a:t> </a:t>
            </a:r>
            <a:r>
              <a:rPr sz="2800" spc="-9" dirty="0">
                <a:solidFill>
                  <a:schemeClr val="tx1"/>
                </a:solidFill>
              </a:rPr>
              <a:t>miesten </a:t>
            </a:r>
            <a:r>
              <a:rPr sz="2800" dirty="0">
                <a:solidFill>
                  <a:schemeClr val="tx1"/>
                </a:solidFill>
              </a:rPr>
              <a:t>kestävyyskunto</a:t>
            </a:r>
            <a:r>
              <a:rPr sz="2800" spc="22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vuosina</a:t>
            </a:r>
            <a:r>
              <a:rPr sz="2800" spc="9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1975-</a:t>
            </a:r>
            <a:r>
              <a:rPr sz="2800" spc="-18" dirty="0">
                <a:solidFill>
                  <a:schemeClr val="tx1"/>
                </a:solidFill>
              </a:rPr>
              <a:t>202</a:t>
            </a:r>
            <a:r>
              <a:rPr lang="fi-FI" sz="2800" spc="-18" dirty="0">
                <a:solidFill>
                  <a:schemeClr val="tx1"/>
                </a:solidFill>
              </a:rPr>
              <a:t>5</a:t>
            </a:r>
            <a:endParaRPr sz="2800" spc="-18" dirty="0">
              <a:solidFill>
                <a:schemeClr val="tx1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fi-FI"/>
            </a:defPPr>
            <a:lvl1pPr marL="0" algn="ctr" defTabSz="914400" rtl="0" eaLnBrk="1" latinLnBrk="0" hangingPunct="1">
              <a:defRPr sz="574" b="1" i="0" kern="120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06">
              <a:spcBef>
                <a:spcPts val="62"/>
              </a:spcBef>
            </a:pPr>
            <a:r>
              <a:rPr lang="fi-FI" spc="-9"/>
              <a:t>Koulutusosasto</a:t>
            </a:r>
            <a:endParaRPr spc="-9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529" b="1" i="0" kern="1200">
                <a:solidFill>
                  <a:srgbClr val="262626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06">
              <a:spcBef>
                <a:spcPts val="57"/>
              </a:spcBef>
            </a:pPr>
            <a:r>
              <a:rPr lang="fi-FI" spc="-9"/>
              <a:t>28.03.2025</a:t>
            </a:r>
            <a:endParaRPr spc="-9" dirty="0"/>
          </a:p>
        </p:txBody>
      </p:sp>
      <p:sp>
        <p:nvSpPr>
          <p:cNvPr id="6" name="object 6"/>
          <p:cNvSpPr txBox="1"/>
          <p:nvPr/>
        </p:nvSpPr>
        <p:spPr>
          <a:xfrm>
            <a:off x="8813373" y="5673704"/>
            <a:ext cx="58831" cy="82556"/>
          </a:xfrm>
          <a:prstGeom prst="rect">
            <a:avLst/>
          </a:prstGeom>
        </p:spPr>
        <p:txBody>
          <a:bodyPr vert="horz" wrap="square" lIns="0" tIns="7844" rIns="0" bIns="0" rtlCol="0">
            <a:spAutoFit/>
          </a:bodyPr>
          <a:lstStyle/>
          <a:p>
            <a:pPr marL="11206">
              <a:spcBef>
                <a:spcPts val="62"/>
              </a:spcBef>
            </a:pPr>
            <a:r>
              <a:rPr sz="485" b="1" spc="-44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endParaRPr sz="485">
              <a:latin typeface="Arial"/>
              <a:cs typeface="Arial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6C83C5F-2B1F-F8E4-57A5-90C3C41CC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020" y="1101740"/>
            <a:ext cx="8252766" cy="55199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75698" y="5614664"/>
            <a:ext cx="65851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8"/>
              </a:lnSpc>
            </a:pPr>
            <a:r>
              <a:rPr sz="574" b="1" spc="-9" dirty="0">
                <a:solidFill>
                  <a:srgbClr val="262626"/>
                </a:solidFill>
                <a:latin typeface="Arial"/>
                <a:cs typeface="Arial"/>
              </a:rPr>
              <a:t>Koulutusosasto</a:t>
            </a:r>
            <a:endParaRPr sz="574">
              <a:latin typeface="Arial"/>
              <a:cs typeface="Arial"/>
            </a:endParaRPr>
          </a:p>
          <a:p>
            <a:pPr marL="5874997">
              <a:lnSpc>
                <a:spcPts val="552"/>
              </a:lnSpc>
              <a:tabLst>
                <a:tab pos="6549067" algn="l"/>
              </a:tabLst>
            </a:pPr>
            <a:r>
              <a:rPr sz="529" b="1" spc="-9" dirty="0">
                <a:solidFill>
                  <a:srgbClr val="262626"/>
                </a:solidFill>
                <a:latin typeface="Arial"/>
                <a:cs typeface="Arial"/>
              </a:rPr>
              <a:t>28.03.2025</a:t>
            </a:r>
            <a:r>
              <a:rPr sz="529" b="1" dirty="0">
                <a:solidFill>
                  <a:srgbClr val="262626"/>
                </a:solidFill>
                <a:latin typeface="Arial"/>
                <a:cs typeface="Arial"/>
              </a:rPr>
              <a:t>	</a:t>
            </a:r>
            <a:r>
              <a:rPr sz="485" b="1" spc="-44" dirty="0">
                <a:solidFill>
                  <a:srgbClr val="262626"/>
                </a:solidFill>
                <a:latin typeface="Arial"/>
                <a:cs typeface="Arial"/>
              </a:rPr>
              <a:t>2</a:t>
            </a:r>
            <a:endParaRPr sz="485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132678"/>
            <a:ext cx="12191999" cy="370679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11206" marR="4483" algn="ctr">
              <a:lnSpc>
                <a:spcPct val="101200"/>
              </a:lnSpc>
              <a:spcBef>
                <a:spcPts val="75"/>
              </a:spcBef>
            </a:pPr>
            <a:r>
              <a:rPr sz="2400" dirty="0">
                <a:solidFill>
                  <a:schemeClr val="tx1"/>
                </a:solidFill>
              </a:rPr>
              <a:t>Varusmiespalveluksen</a:t>
            </a:r>
            <a:r>
              <a:rPr sz="2400" spc="-9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aloittaneiden</a:t>
            </a:r>
            <a:r>
              <a:rPr sz="2400" spc="-4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miesten</a:t>
            </a:r>
            <a:r>
              <a:rPr sz="2400" spc="-9" dirty="0">
                <a:solidFill>
                  <a:schemeClr val="tx1"/>
                </a:solidFill>
              </a:rPr>
              <a:t> lihaskunto </a:t>
            </a:r>
            <a:r>
              <a:rPr sz="2400" dirty="0">
                <a:solidFill>
                  <a:schemeClr val="tx1"/>
                </a:solidFill>
              </a:rPr>
              <a:t>vuosina</a:t>
            </a:r>
            <a:r>
              <a:rPr sz="2400" spc="9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1982-</a:t>
            </a:r>
            <a:r>
              <a:rPr sz="2400" spc="-18" dirty="0">
                <a:solidFill>
                  <a:schemeClr val="tx1"/>
                </a:solidFill>
              </a:rPr>
              <a:t>202</a:t>
            </a:r>
            <a:r>
              <a:rPr lang="fi-FI" sz="2400" spc="-18" dirty="0">
                <a:solidFill>
                  <a:schemeClr val="tx1"/>
                </a:solidFill>
              </a:rPr>
              <a:t>5</a:t>
            </a:r>
            <a:endParaRPr sz="2400" spc="-18" dirty="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59657" y="2302993"/>
            <a:ext cx="2610971" cy="228513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6" marR="4483">
              <a:lnSpc>
                <a:spcPct val="103800"/>
              </a:lnSpc>
              <a:spcBef>
                <a:spcPts val="79"/>
              </a:spcBef>
            </a:pP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I/2011</a:t>
            </a:r>
            <a:r>
              <a:rPr sz="706" spc="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saapumiserästä</a:t>
            </a:r>
            <a:r>
              <a:rPr sz="706" spc="57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alkaen</a:t>
            </a:r>
            <a:r>
              <a:rPr sz="706" spc="53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otettiin</a:t>
            </a:r>
            <a:r>
              <a:rPr sz="706" spc="44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käyttöön</a:t>
            </a:r>
            <a:r>
              <a:rPr sz="706" spc="53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uusi</a:t>
            </a:r>
            <a:r>
              <a:rPr sz="706" spc="22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spc="-9" dirty="0">
                <a:solidFill>
                  <a:srgbClr val="262626"/>
                </a:solidFill>
                <a:latin typeface="Arial"/>
                <a:cs typeface="Arial"/>
              </a:rPr>
              <a:t>testipatteri,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joten</a:t>
            </a:r>
            <a:r>
              <a:rPr sz="706" spc="4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tulokset</a:t>
            </a:r>
            <a:r>
              <a:rPr sz="706" spc="31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eivät</a:t>
            </a:r>
            <a:r>
              <a:rPr sz="706" spc="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ole</a:t>
            </a:r>
            <a:r>
              <a:rPr sz="706" spc="4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täysin</a:t>
            </a:r>
            <a:r>
              <a:rPr sz="706" spc="44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vertailukelpoisia</a:t>
            </a:r>
            <a:r>
              <a:rPr sz="706" spc="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dirty="0">
                <a:solidFill>
                  <a:srgbClr val="262626"/>
                </a:solidFill>
                <a:latin typeface="Arial"/>
                <a:cs typeface="Arial"/>
              </a:rPr>
              <a:t>aiempiin</a:t>
            </a:r>
            <a:r>
              <a:rPr sz="706" spc="84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706" spc="-9" dirty="0">
                <a:solidFill>
                  <a:srgbClr val="262626"/>
                </a:solidFill>
                <a:latin typeface="Arial"/>
                <a:cs typeface="Arial"/>
              </a:rPr>
              <a:t>vuosiin</a:t>
            </a:r>
            <a:endParaRPr sz="706">
              <a:latin typeface="Arial"/>
              <a:cs typeface="Arial"/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19CC31F9-E35E-09CF-568D-DFEA35D8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97" y="948429"/>
            <a:ext cx="10551320" cy="54130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07103"/>
            <a:ext cx="12192000" cy="411853"/>
          </a:xfrm>
          <a:prstGeom prst="rect">
            <a:avLst/>
          </a:prstGeom>
        </p:spPr>
        <p:txBody>
          <a:bodyPr vert="horz" wrap="square" lIns="0" tIns="60652" rIns="0" bIns="0" rtlCol="0" anchor="ctr">
            <a:spAutoFit/>
          </a:bodyPr>
          <a:lstStyle/>
          <a:p>
            <a:pPr marL="85169" marR="4483">
              <a:lnSpc>
                <a:spcPct val="101200"/>
              </a:lnSpc>
              <a:spcBef>
                <a:spcPts val="75"/>
              </a:spcBef>
            </a:pPr>
            <a:r>
              <a:rPr sz="2400" dirty="0">
                <a:solidFill>
                  <a:schemeClr val="tx1"/>
                </a:solidFill>
              </a:rPr>
              <a:t>Varusmiespalveluksen</a:t>
            </a:r>
            <a:r>
              <a:rPr sz="2400" spc="-9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aloittaneiden miesten</a:t>
            </a:r>
            <a:r>
              <a:rPr sz="2400" spc="4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pituus</a:t>
            </a:r>
            <a:r>
              <a:rPr sz="2400" spc="13" dirty="0">
                <a:solidFill>
                  <a:schemeClr val="tx1"/>
                </a:solidFill>
              </a:rPr>
              <a:t> </a:t>
            </a:r>
            <a:r>
              <a:rPr sz="2400" spc="-22" dirty="0">
                <a:solidFill>
                  <a:schemeClr val="tx1"/>
                </a:solidFill>
              </a:rPr>
              <a:t>ja </a:t>
            </a:r>
            <a:r>
              <a:rPr sz="2400" dirty="0">
                <a:solidFill>
                  <a:schemeClr val="tx1"/>
                </a:solidFill>
              </a:rPr>
              <a:t>paino</a:t>
            </a:r>
            <a:r>
              <a:rPr sz="2400" spc="18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vuosina</a:t>
            </a:r>
            <a:r>
              <a:rPr sz="2400" spc="31" dirty="0">
                <a:solidFill>
                  <a:schemeClr val="tx1"/>
                </a:solidFill>
              </a:rPr>
              <a:t> </a:t>
            </a:r>
            <a:r>
              <a:rPr sz="2400" dirty="0">
                <a:solidFill>
                  <a:schemeClr val="tx1"/>
                </a:solidFill>
              </a:rPr>
              <a:t>1993-</a:t>
            </a:r>
            <a:r>
              <a:rPr sz="2400" spc="-18" dirty="0">
                <a:solidFill>
                  <a:schemeClr val="tx1"/>
                </a:solidFill>
              </a:rPr>
              <a:t>2024</a:t>
            </a:r>
            <a:r>
              <a:rPr lang="fi-FI" sz="2400" spc="-18" dirty="0">
                <a:solidFill>
                  <a:schemeClr val="tx1"/>
                </a:solidFill>
              </a:rPr>
              <a:t> </a:t>
            </a:r>
            <a:endParaRPr sz="2400" spc="-18" dirty="0">
              <a:solidFill>
                <a:schemeClr val="tx1"/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324" y="825500"/>
            <a:ext cx="10343776" cy="58058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19326" y="4360702"/>
            <a:ext cx="1958228" cy="100578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646" marR="4483" indent="-2241" algn="ctr">
              <a:lnSpc>
                <a:spcPct val="103299"/>
              </a:lnSpc>
              <a:spcBef>
                <a:spcPts val="75"/>
              </a:spcBef>
            </a:pPr>
            <a:r>
              <a:rPr sz="1059" b="1" dirty="0">
                <a:solidFill>
                  <a:srgbClr val="262626"/>
                </a:solidFill>
                <a:latin typeface="Arial"/>
                <a:cs typeface="Arial"/>
              </a:rPr>
              <a:t>HUOM:</a:t>
            </a:r>
            <a:r>
              <a:rPr sz="1059" b="1" spc="101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Kehon</a:t>
            </a:r>
            <a:r>
              <a:rPr sz="1059" spc="97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pituuden</a:t>
            </a:r>
            <a:r>
              <a:rPr sz="1059" spc="101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22" dirty="0">
                <a:solidFill>
                  <a:srgbClr val="262626"/>
                </a:solidFill>
                <a:latin typeface="Arial"/>
                <a:cs typeface="Arial"/>
              </a:rPr>
              <a:t>ja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painon</a:t>
            </a:r>
            <a:r>
              <a:rPr sz="1059" spc="84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9" dirty="0">
                <a:solidFill>
                  <a:srgbClr val="262626"/>
                </a:solidFill>
                <a:latin typeface="Arial"/>
                <a:cs typeface="Arial"/>
              </a:rPr>
              <a:t>valtakunnallinen</a:t>
            </a:r>
            <a:r>
              <a:rPr sz="1059" spc="441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seuranta</a:t>
            </a:r>
            <a:r>
              <a:rPr sz="1059" spc="7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loppui</a:t>
            </a:r>
            <a:r>
              <a:rPr sz="1059" spc="93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vuonna</a:t>
            </a:r>
            <a:r>
              <a:rPr sz="1059" spc="1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2023</a:t>
            </a:r>
            <a:r>
              <a:rPr sz="1059" spc="7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22" dirty="0">
                <a:solidFill>
                  <a:srgbClr val="262626"/>
                </a:solidFill>
                <a:latin typeface="Arial"/>
                <a:cs typeface="Arial"/>
              </a:rPr>
              <a:t>ja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vuoden</a:t>
            </a:r>
            <a:r>
              <a:rPr sz="1059" spc="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2024</a:t>
            </a:r>
            <a:r>
              <a:rPr sz="1059" spc="7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luvut</a:t>
            </a:r>
            <a:r>
              <a:rPr sz="1059" spc="93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9" dirty="0">
                <a:solidFill>
                  <a:srgbClr val="262626"/>
                </a:solidFill>
                <a:latin typeface="Arial"/>
                <a:cs typeface="Arial"/>
              </a:rPr>
              <a:t>edustavat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noin</a:t>
            </a:r>
            <a:r>
              <a:rPr sz="1059" spc="57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20</a:t>
            </a:r>
            <a:r>
              <a:rPr sz="1059" spc="44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%</a:t>
            </a:r>
            <a:r>
              <a:rPr sz="1059" spc="71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otosta</a:t>
            </a:r>
            <a:r>
              <a:rPr sz="1059" spc="49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9" dirty="0">
                <a:solidFill>
                  <a:srgbClr val="262626"/>
                </a:solidFill>
                <a:latin typeface="Arial"/>
                <a:cs typeface="Arial"/>
              </a:rPr>
              <a:t>aiempiin </a:t>
            </a:r>
            <a:r>
              <a:rPr sz="1059" dirty="0">
                <a:solidFill>
                  <a:srgbClr val="262626"/>
                </a:solidFill>
                <a:latin typeface="Arial"/>
                <a:cs typeface="Arial"/>
              </a:rPr>
              <a:t>vuosiin</a:t>
            </a:r>
            <a:r>
              <a:rPr sz="1059" spc="106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059" spc="-9" dirty="0">
                <a:solidFill>
                  <a:srgbClr val="262626"/>
                </a:solidFill>
                <a:latin typeface="Arial"/>
                <a:cs typeface="Arial"/>
              </a:rPr>
              <a:t>verrattuna.</a:t>
            </a:r>
            <a:endParaRPr sz="1059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686824" y="6350586"/>
            <a:ext cx="682625" cy="122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pPr marL="11206">
              <a:spcBef>
                <a:spcPts val="62"/>
              </a:spcBef>
            </a:pPr>
            <a:r>
              <a:rPr lang="fi-FI" spc="-10"/>
              <a:t>Koulutusosasto</a:t>
            </a:r>
            <a:endParaRPr spc="-9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xfrm>
            <a:off x="7345274" y="6426188"/>
            <a:ext cx="42164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0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pPr marL="11206">
              <a:spcBef>
                <a:spcPts val="57"/>
              </a:spcBef>
            </a:pPr>
            <a:r>
              <a:rPr lang="fi-FI" spc="-10"/>
              <a:t>28.03.2025</a:t>
            </a:r>
            <a:endParaRPr spc="-9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8083489" y="6430197"/>
            <a:ext cx="130175" cy="107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550" b="1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fi-FI" spc="-50" smtClean="0"/>
              <a:pPr marL="38100">
                <a:spcBef>
                  <a:spcPts val="70"/>
                </a:spcBef>
              </a:pPr>
              <a:t>17</a:t>
            </a:fld>
            <a:endParaRPr spc="-44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168B3-843C-6988-D055-6F3425069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isällön paikkamerkki 2">
            <a:extLst>
              <a:ext uri="{FF2B5EF4-FFF2-40B4-BE49-F238E27FC236}">
                <a16:creationId xmlns:a16="http://schemas.microsoft.com/office/drawing/2014/main" id="{80ACD5C2-6C2C-A1FA-3C2C-20155FF89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3600" dirty="0"/>
              <a:t>Ukrainan sota on korostanut, että “sotilaskunto” ei ole sama asia kuin hyvä Cooper-tulos tai iso penkki.</a:t>
            </a:r>
          </a:p>
          <a:p>
            <a:pPr marL="0" indent="0" algn="ctr">
              <a:buNone/>
            </a:pPr>
            <a:endParaRPr lang="fi-FI" sz="3600" dirty="0"/>
          </a:p>
          <a:p>
            <a:pPr marL="0" indent="0" algn="ctr">
              <a:buNone/>
            </a:pPr>
            <a:r>
              <a:rPr lang="fi-FI" sz="3600" dirty="0"/>
              <a:t> Olennaista on kyky liikkua, kantaa, kaivaa, valvoa ja palautua päivästä toiseen samalla kun kuorma, suojaus ja stressi kasvavat.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178254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E3A1CF-C7EA-EDB8-2F95-8A221FAC7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0025"/>
            <a:ext cx="10515600" cy="4351338"/>
          </a:xfrm>
        </p:spPr>
        <p:txBody>
          <a:bodyPr/>
          <a:lstStyle/>
          <a:p>
            <a:pPr algn="ctr"/>
            <a:r>
              <a:rPr lang="fi-FI" b="1" dirty="0"/>
              <a:t>1. Aerobinen peruskestävyys</a:t>
            </a:r>
            <a:br>
              <a:rPr lang="fi-FI" dirty="0"/>
            </a:br>
            <a:r>
              <a:rPr lang="fi-FI" dirty="0"/>
              <a:t>→ pystyy liikkumaan ja työskentelemään tuntikausia.</a:t>
            </a:r>
          </a:p>
          <a:p>
            <a:pPr algn="ctr"/>
            <a:r>
              <a:rPr lang="fi-FI" b="1" dirty="0"/>
              <a:t>2. Voimakestävyys</a:t>
            </a:r>
            <a:br>
              <a:rPr lang="fi-FI" dirty="0"/>
            </a:br>
            <a:r>
              <a:rPr lang="fi-FI" dirty="0"/>
              <a:t>→ pystyy kaivamaan, kantamaan ja työskentelemään varusteissa uudestaan ja uudestaan.</a:t>
            </a:r>
          </a:p>
          <a:p>
            <a:pPr algn="ctr"/>
            <a:r>
              <a:rPr lang="fi-FI" b="1" dirty="0"/>
              <a:t>3. Suhteellinen ja absoluuttinen voima</a:t>
            </a:r>
            <a:br>
              <a:rPr lang="fi-FI" dirty="0"/>
            </a:br>
            <a:r>
              <a:rPr lang="fi-FI" dirty="0"/>
              <a:t>→ haavoittuneen, ammuslaatikoiden ja raskaan kaluston käsittely.</a:t>
            </a:r>
          </a:p>
          <a:p>
            <a:pPr algn="ctr"/>
            <a:r>
              <a:rPr lang="fi-FI" b="1" dirty="0"/>
              <a:t>4. Kuormankantokyky</a:t>
            </a:r>
            <a:br>
              <a:rPr lang="fi-FI" dirty="0"/>
            </a:br>
            <a:r>
              <a:rPr lang="fi-FI" dirty="0"/>
              <a:t>→ 20–35+ kg varustuksella liikkuminen erilaisessa maastossa.</a:t>
            </a:r>
          </a:p>
          <a:p>
            <a:pPr algn="ctr"/>
            <a:r>
              <a:rPr lang="fi-FI" b="1" dirty="0"/>
              <a:t>5. Anaerobinen suorituskyky</a:t>
            </a:r>
            <a:br>
              <a:rPr lang="fi-FI" dirty="0"/>
            </a:br>
            <a:r>
              <a:rPr lang="fi-FI" dirty="0"/>
              <a:t>→ 50–500 metrin nopeat siirtymiset, rynnäköt ja suojautuminen.</a:t>
            </a:r>
          </a:p>
          <a:p>
            <a:pPr algn="ctr"/>
            <a:r>
              <a:rPr lang="fi-FI" b="1" dirty="0"/>
              <a:t>6. Liikkuvuus ja kehonhallinta</a:t>
            </a:r>
            <a:br>
              <a:rPr lang="fi-FI" dirty="0"/>
            </a:br>
            <a:r>
              <a:rPr lang="fi-FI" dirty="0"/>
              <a:t>→ maahan, ylös, ryömiminen, esteet, juoksuhaudat jne.</a:t>
            </a:r>
          </a:p>
          <a:p>
            <a:pPr algn="ctr"/>
            <a:r>
              <a:rPr lang="fi-FI" b="1" dirty="0"/>
              <a:t>7. Kyky säilyttää nämä ominaisuudet väsyneenä.</a:t>
            </a:r>
            <a:endParaRPr lang="fi-FI" dirty="0"/>
          </a:p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68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8A6B3DC3-837A-6BDB-5514-613BCD056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29" y="858159"/>
            <a:ext cx="7111134" cy="54533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108C2A7-172C-4C7B-2158-774FAA89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>
                <a:solidFill>
                  <a:schemeClr val="tx1"/>
                </a:solidFill>
              </a:rPr>
              <a:t>1. Oma toimintakyky on osa johtamiskykyä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D64520-ADA7-3F8C-4ACF-618F34765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168" y="1409165"/>
            <a:ext cx="5417745" cy="4351338"/>
          </a:xfrm>
        </p:spPr>
        <p:txBody>
          <a:bodyPr/>
          <a:lstStyle/>
          <a:p>
            <a:r>
              <a:rPr lang="fi-FI" b="1" dirty="0"/>
              <a:t>Taistelijan keho ja mieli</a:t>
            </a:r>
            <a:r>
              <a:rPr lang="fi-FI" dirty="0"/>
              <a:t> – fyysinen kunto, palautuminen, jaksaminen ja stressinsietokyky muodostavat perustan toimintakyvylle.</a:t>
            </a:r>
          </a:p>
          <a:p>
            <a:r>
              <a:rPr lang="fi-FI" dirty="0"/>
              <a:t>Johtajan pitää kyetä tekemään päätöksiä ja johtamaan myös väsyneenä, paineessa ja pitkään jatkuvassa kuormituksessa.</a:t>
            </a:r>
          </a:p>
          <a:p>
            <a:r>
              <a:rPr lang="fi-FI" dirty="0"/>
              <a:t>Omasta toimintakyvystä huolehtiminen kuuluu upseerin ammattitaitoon.</a:t>
            </a:r>
          </a:p>
        </p:txBody>
      </p:sp>
    </p:spTree>
    <p:extLst>
      <p:ext uri="{BB962C8B-B14F-4D97-AF65-F5344CB8AC3E}">
        <p14:creationId xmlns:p14="http://schemas.microsoft.com/office/powerpoint/2010/main" val="3158343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22A904DC-9F21-62A4-62A8-F1DDFD183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13" y="486560"/>
            <a:ext cx="10721451" cy="6034023"/>
          </a:xfrm>
        </p:spPr>
      </p:pic>
      <p:pic>
        <p:nvPicPr>
          <p:cNvPr id="3" name="Kuva 2" descr="Jyväskylän yliopisto – Wikipedia">
            <a:extLst>
              <a:ext uri="{FF2B5EF4-FFF2-40B4-BE49-F238E27FC236}">
                <a16:creationId xmlns:a16="http://schemas.microsoft.com/office/drawing/2014/main" id="{79D23408-99E1-6A69-08D6-E0323EDAB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1" y="765175"/>
            <a:ext cx="1772016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97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58D12B2C-8A12-90DC-10E0-5E9646CEFF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53" y="388380"/>
            <a:ext cx="10811093" cy="60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uva 2" descr="Jyväskylän yliopisto – Wikipedia">
            <a:extLst>
              <a:ext uri="{FF2B5EF4-FFF2-40B4-BE49-F238E27FC236}">
                <a16:creationId xmlns:a16="http://schemas.microsoft.com/office/drawing/2014/main" id="{B19F1812-F5BA-15E2-9AB1-64ECB9344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20" y="801844"/>
            <a:ext cx="1644161" cy="120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80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DAEA01F-9463-97BE-D738-616002AA0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37" y="179924"/>
            <a:ext cx="11546129" cy="6498151"/>
          </a:xfrm>
        </p:spPr>
      </p:pic>
      <p:pic>
        <p:nvPicPr>
          <p:cNvPr id="2" name="Kuva 1" descr="Jyväskylän yliopisto – Wikipedia">
            <a:extLst>
              <a:ext uri="{FF2B5EF4-FFF2-40B4-BE49-F238E27FC236}">
                <a16:creationId xmlns:a16="http://schemas.microsoft.com/office/drawing/2014/main" id="{53EBFBE3-59BE-F014-17B0-F65F592BF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8" y="0"/>
            <a:ext cx="1970828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61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776E77-74E5-E0B0-93E4-5C8108D92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400" dirty="0">
                <a:solidFill>
                  <a:schemeClr val="tx1"/>
                </a:solidFill>
              </a:rPr>
              <a:t>9-20 vuotiaiden liikkuminen</a:t>
            </a:r>
            <a:endParaRPr lang="fi-FI" sz="240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E01F458-94DC-10AA-7C9D-917F0F8C1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127" y="1330080"/>
            <a:ext cx="9622173" cy="5064301"/>
          </a:xfrm>
          <a:prstGeom prst="rect">
            <a:avLst/>
          </a:prstGeom>
        </p:spPr>
      </p:pic>
      <p:pic>
        <p:nvPicPr>
          <p:cNvPr id="3" name="Kuva 2" descr="Jyväskylän yliopisto – Wikipedia">
            <a:extLst>
              <a:ext uri="{FF2B5EF4-FFF2-40B4-BE49-F238E27FC236}">
                <a16:creationId xmlns:a16="http://schemas.microsoft.com/office/drawing/2014/main" id="{827CF98E-DA51-1E74-84D4-9DB395C25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9" y="246742"/>
            <a:ext cx="1474701" cy="10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88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FB01D8-CE11-41C6-9905-20941E55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046CAC-8760-472B-A582-5DD8933DE1D1}" type="datetime1">
              <a:rPr lang="fi-FI" smtClean="0"/>
              <a:pPr>
                <a:defRPr/>
              </a:pPr>
              <a:t>19.8.2026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AB72BF4-7479-4D2B-97D8-93D4F7E99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627FAAB-9E45-4A2F-A22E-41671814589C}" type="slidenum">
              <a:rPr lang="fi-FI" altLang="fi-FI" smtClean="0"/>
              <a:pPr>
                <a:defRPr/>
              </a:pPr>
              <a:t>24</a:t>
            </a:fld>
            <a:endParaRPr lang="fi-FI" alt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165B33F-404C-4931-A0B8-D70BD2F77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5" y="5546"/>
            <a:ext cx="12168150" cy="6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03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1172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Kuva 6" descr="Kuva, joka sisältää kohteen henkilö, yleisurheilu, urheilu&#10;&#10;Kuvaus luotu automaattisesti">
            <a:extLst>
              <a:ext uri="{FF2B5EF4-FFF2-40B4-BE49-F238E27FC236}">
                <a16:creationId xmlns:a16="http://schemas.microsoft.com/office/drawing/2014/main" id="{257E9AE6-25DC-0B57-FB25-FF9014DDE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0564" b="5081"/>
          <a:stretch/>
        </p:blipFill>
        <p:spPr>
          <a:xfrm>
            <a:off x="6094532" y="10"/>
            <a:ext cx="6093578" cy="3431119"/>
          </a:xfrm>
          <a:prstGeom prst="rect">
            <a:avLst/>
          </a:prstGeom>
        </p:spPr>
      </p:pic>
      <p:pic>
        <p:nvPicPr>
          <p:cNvPr id="5" name="Kuva 4" descr="Kuva, joka sisältää kohteen ruoho, henkilö, taivas, ulko&#10;&#10;Kuvaus luotu automaattisesti">
            <a:extLst>
              <a:ext uri="{FF2B5EF4-FFF2-40B4-BE49-F238E27FC236}">
                <a16:creationId xmlns:a16="http://schemas.microsoft.com/office/drawing/2014/main" id="{1335A1AF-50D7-96E9-AF04-20FBC88F51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11265" b="6234"/>
          <a:stretch/>
        </p:blipFill>
        <p:spPr>
          <a:xfrm>
            <a:off x="4763" y="10"/>
            <a:ext cx="6093578" cy="3431119"/>
          </a:xfrm>
          <a:prstGeom prst="rect">
            <a:avLst/>
          </a:prstGeom>
        </p:spPr>
      </p:pic>
      <p:pic>
        <p:nvPicPr>
          <p:cNvPr id="4" name="Kuva 3" descr="Kuva, joka sisältää kohteen lumi, taivas, ulko, henkilö&#10;&#10;Kuvaus luotu automaattisesti">
            <a:extLst>
              <a:ext uri="{FF2B5EF4-FFF2-40B4-BE49-F238E27FC236}">
                <a16:creationId xmlns:a16="http://schemas.microsoft.com/office/drawing/2014/main" id="{72DC6291-5091-BE66-686E-4233C42FDD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t="7758" b="17166"/>
          <a:stretch/>
        </p:blipFill>
        <p:spPr>
          <a:xfrm>
            <a:off x="6097280" y="3426870"/>
            <a:ext cx="6093578" cy="343112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5B3B519-4729-4EB9-35FD-B63C94EE130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5391" r="1815" b="1"/>
          <a:stretch/>
        </p:blipFill>
        <p:spPr>
          <a:xfrm>
            <a:off x="7511" y="3426870"/>
            <a:ext cx="6093578" cy="3431129"/>
          </a:xfrm>
          <a:prstGeom prst="rect">
            <a:avLst/>
          </a:prstGeom>
        </p:spPr>
      </p:pic>
      <p:sp>
        <p:nvSpPr>
          <p:cNvPr id="13" name="Suorakulmio 12">
            <a:extLst>
              <a:ext uri="{FF2B5EF4-FFF2-40B4-BE49-F238E27FC236}">
                <a16:creationId xmlns:a16="http://schemas.microsoft.com/office/drawing/2014/main" id="{1264E17E-1049-7DAD-B9B3-CDB0F2DDB746}"/>
              </a:ext>
            </a:extLst>
          </p:cNvPr>
          <p:cNvSpPr/>
          <p:nvPr/>
        </p:nvSpPr>
        <p:spPr>
          <a:xfrm>
            <a:off x="4049787" y="2275471"/>
            <a:ext cx="3785143" cy="2117419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4" name="Sisällön paikkamerkki 7">
            <a:extLst>
              <a:ext uri="{FF2B5EF4-FFF2-40B4-BE49-F238E27FC236}">
                <a16:creationId xmlns:a16="http://schemas.microsoft.com/office/drawing/2014/main" id="{7E69C2B9-B0D8-D656-9565-990F207082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808" y="2275470"/>
            <a:ext cx="21971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78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tsikko 1">
            <a:extLst>
              <a:ext uri="{FF2B5EF4-FFF2-40B4-BE49-F238E27FC236}">
                <a16:creationId xmlns:a16="http://schemas.microsoft.com/office/drawing/2014/main" id="{A0BE4193-1689-20AF-5401-AAA61B82C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Varusmiesten </a:t>
            </a:r>
            <a:r>
              <a:rPr lang="fi-FI" err="1"/>
              <a:t>liikuntakerhotoiminnan</a:t>
            </a:r>
            <a:r>
              <a:rPr lang="fi-FI"/>
              <a:t> </a:t>
            </a:r>
            <a:r>
              <a:rPr lang="fi-FI" err="1"/>
              <a:t>tavoitteet</a:t>
            </a:r>
            <a:r>
              <a:rPr lang="fi-FI"/>
              <a:t>:</a:t>
            </a:r>
          </a:p>
        </p:txBody>
      </p:sp>
      <p:sp>
        <p:nvSpPr>
          <p:cNvPr id="37891" name="Sisällön paikkamerkki 2">
            <a:extLst>
              <a:ext uri="{FF2B5EF4-FFF2-40B4-BE49-F238E27FC236}">
                <a16:creationId xmlns:a16="http://schemas.microsoft.com/office/drawing/2014/main" id="{58023E05-F25F-E70A-A077-EE6186FBE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dirty="0" err="1"/>
              <a:t>Tutustua</a:t>
            </a:r>
            <a:r>
              <a:rPr dirty="0"/>
              <a:t> </a:t>
            </a:r>
            <a:r>
              <a:rPr dirty="0" err="1"/>
              <a:t>uusiin</a:t>
            </a:r>
            <a:r>
              <a:rPr dirty="0"/>
              <a:t> </a:t>
            </a:r>
            <a:r>
              <a:rPr dirty="0" err="1"/>
              <a:t>liikuntalajeihin</a:t>
            </a:r>
            <a:endParaRPr dirty="0"/>
          </a:p>
          <a:p>
            <a:r>
              <a:rPr dirty="0" err="1"/>
              <a:t>Antaa</a:t>
            </a:r>
            <a:r>
              <a:rPr dirty="0"/>
              <a:t> </a:t>
            </a:r>
            <a:r>
              <a:rPr dirty="0" err="1"/>
              <a:t>tilaisuus</a:t>
            </a:r>
            <a:r>
              <a:rPr dirty="0"/>
              <a:t> </a:t>
            </a:r>
            <a:r>
              <a:rPr dirty="0" err="1"/>
              <a:t>osallistua</a:t>
            </a:r>
            <a:r>
              <a:rPr dirty="0"/>
              <a:t> </a:t>
            </a:r>
            <a:r>
              <a:rPr dirty="0" err="1"/>
              <a:t>ohjattuun</a:t>
            </a:r>
            <a:r>
              <a:rPr dirty="0"/>
              <a:t> </a:t>
            </a:r>
            <a:r>
              <a:rPr dirty="0" err="1"/>
              <a:t>liikuntakerhotoimintaan</a:t>
            </a:r>
            <a:endParaRPr dirty="0"/>
          </a:p>
          <a:p>
            <a:r>
              <a:rPr dirty="0" err="1"/>
              <a:t>Madaltaa</a:t>
            </a:r>
            <a:r>
              <a:rPr dirty="0"/>
              <a:t> </a:t>
            </a:r>
            <a:r>
              <a:rPr dirty="0" err="1"/>
              <a:t>kynnystä</a:t>
            </a:r>
            <a:r>
              <a:rPr dirty="0"/>
              <a:t> </a:t>
            </a:r>
            <a:r>
              <a:rPr dirty="0" err="1"/>
              <a:t>lähteä</a:t>
            </a:r>
            <a:r>
              <a:rPr dirty="0"/>
              <a:t> </a:t>
            </a:r>
            <a:r>
              <a:rPr dirty="0" err="1"/>
              <a:t>liikkumaan</a:t>
            </a:r>
            <a:endParaRPr dirty="0"/>
          </a:p>
          <a:p>
            <a:r>
              <a:rPr dirty="0" err="1"/>
              <a:t>Synnyttää</a:t>
            </a:r>
            <a:r>
              <a:rPr dirty="0"/>
              <a:t> </a:t>
            </a:r>
            <a:r>
              <a:rPr dirty="0" err="1"/>
              <a:t>pysyvä</a:t>
            </a:r>
            <a:r>
              <a:rPr dirty="0"/>
              <a:t> </a:t>
            </a:r>
            <a:r>
              <a:rPr dirty="0" err="1"/>
              <a:t>liikuntaharrastus</a:t>
            </a:r>
            <a:endParaRPr dirty="0"/>
          </a:p>
          <a:p>
            <a:pPr marL="0" indent="0">
              <a:buNone/>
            </a:pPr>
            <a:endParaRPr dirty="0"/>
          </a:p>
        </p:txBody>
      </p:sp>
      <p:pic>
        <p:nvPicPr>
          <p:cNvPr id="3" name="Kuva 2" descr="Kuva, joka sisältää kohteen henkilö, piha-, lumi, rinne&#10;&#10;Kuvaus luotu automaattisesti">
            <a:extLst>
              <a:ext uri="{FF2B5EF4-FFF2-40B4-BE49-F238E27FC236}">
                <a16:creationId xmlns:a16="http://schemas.microsoft.com/office/drawing/2014/main" id="{727A495B-7DBB-38DE-CEDA-E68D1053AB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062" b="6212"/>
          <a:stretch/>
        </p:blipFill>
        <p:spPr>
          <a:xfrm>
            <a:off x="6172199" y="2197510"/>
            <a:ext cx="5797521" cy="3261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4649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128D7-33CD-C40D-8ABD-E00979351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piha-, puu, vesi, henkilö&#10;&#10;Kuvaus luotu automaattisesti">
            <a:extLst>
              <a:ext uri="{FF2B5EF4-FFF2-40B4-BE49-F238E27FC236}">
                <a16:creationId xmlns:a16="http://schemas.microsoft.com/office/drawing/2014/main" id="{BB258E40-35B9-505C-FED1-F3CB3EFD0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88" r="34184" b="1"/>
          <a:stretch/>
        </p:blipFill>
        <p:spPr>
          <a:xfrm>
            <a:off x="603504" y="417317"/>
            <a:ext cx="3549663" cy="3157838"/>
          </a:xfrm>
          <a:prstGeom prst="rect">
            <a:avLst/>
          </a:prstGeom>
        </p:spPr>
      </p:pic>
      <p:pic>
        <p:nvPicPr>
          <p:cNvPr id="11" name="Kuva 10" descr="Kuva, joka sisältää kohteen henkilö, jalkineet, vaate, pallo&#10;&#10;Kuvaus luotu automaattisesti">
            <a:extLst>
              <a:ext uri="{FF2B5EF4-FFF2-40B4-BE49-F238E27FC236}">
                <a16:creationId xmlns:a16="http://schemas.microsoft.com/office/drawing/2014/main" id="{74E231B1-183C-2790-95E3-40904B040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931" r="25939" b="-2"/>
          <a:stretch/>
        </p:blipFill>
        <p:spPr>
          <a:xfrm>
            <a:off x="4280448" y="406043"/>
            <a:ext cx="3549663" cy="3162873"/>
          </a:xfrm>
          <a:prstGeom prst="rect">
            <a:avLst/>
          </a:prstGeom>
        </p:spPr>
      </p:pic>
      <p:pic>
        <p:nvPicPr>
          <p:cNvPr id="7" name="Kuva 6" descr="Kuva, joka sisältää kohteen vaate, henkilö, mies, Sotilashenkilö&#10;&#10;Kuvaus luotu automaattisesti">
            <a:extLst>
              <a:ext uri="{FF2B5EF4-FFF2-40B4-BE49-F238E27FC236}">
                <a16:creationId xmlns:a16="http://schemas.microsoft.com/office/drawing/2014/main" id="{3FCD1F0A-9ED2-CD09-5AA5-310C4B448F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4502" r="18904" b="3"/>
          <a:stretch/>
        </p:blipFill>
        <p:spPr>
          <a:xfrm>
            <a:off x="7949294" y="406043"/>
            <a:ext cx="3549663" cy="316287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AC81485-F2F1-5EF7-F47D-A467FD658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794574"/>
            <a:ext cx="10895453" cy="2129586"/>
          </a:xfrm>
          <a:noFill/>
        </p:spPr>
        <p:txBody>
          <a:bodyPr anchor="t">
            <a:normAutofit/>
          </a:bodyPr>
          <a:lstStyle/>
          <a:p>
            <a:r>
              <a:rPr sz="4000" dirty="0" err="1">
                <a:solidFill>
                  <a:schemeClr val="tx1"/>
                </a:solidFill>
                <a:highlight>
                  <a:srgbClr val="808000"/>
                </a:highlight>
              </a:rPr>
              <a:t>Miksi</a:t>
            </a:r>
            <a:r>
              <a:rPr sz="4000" dirty="0">
                <a:solidFill>
                  <a:schemeClr val="tx1"/>
                </a:solidFill>
                <a:highlight>
                  <a:srgbClr val="808000"/>
                </a:highlight>
              </a:rPr>
              <a:t> </a:t>
            </a:r>
            <a:r>
              <a:rPr sz="4000" dirty="0" err="1">
                <a:solidFill>
                  <a:schemeClr val="tx1"/>
                </a:solidFill>
                <a:highlight>
                  <a:srgbClr val="808000"/>
                </a:highlight>
              </a:rPr>
              <a:t>liikkua</a:t>
            </a:r>
            <a:r>
              <a:rPr lang="fi-FI" sz="4000" dirty="0">
                <a:solidFill>
                  <a:schemeClr val="tx1"/>
                </a:solidFill>
                <a:highlight>
                  <a:srgbClr val="808000"/>
                </a:highlight>
              </a:rPr>
              <a:t> </a:t>
            </a:r>
            <a:r>
              <a:rPr sz="4000" dirty="0" err="1">
                <a:solidFill>
                  <a:schemeClr val="tx1"/>
                </a:solidFill>
                <a:highlight>
                  <a:srgbClr val="808000"/>
                </a:highlight>
              </a:rPr>
              <a:t>iltaisin</a:t>
            </a:r>
            <a:r>
              <a:rPr sz="4000" dirty="0">
                <a:solidFill>
                  <a:schemeClr val="tx1"/>
                </a:solidFill>
                <a:highlight>
                  <a:srgbClr val="808000"/>
                </a:highlight>
              </a:rPr>
              <a:t>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B25883-7769-1184-BF58-40D541056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9853" y="3769231"/>
            <a:ext cx="9759697" cy="2927404"/>
          </a:xfrm>
          <a:noFill/>
        </p:spPr>
        <p:txBody>
          <a:bodyPr anchor="t">
            <a:normAutofit fontScale="85000" lnSpcReduction="10000"/>
          </a:bodyPr>
          <a:lstStyle/>
          <a:p>
            <a:r>
              <a:rPr lang="fi-FI" dirty="0"/>
              <a:t>Varusmies, joka huolehtii omasta suorituskyvystään → kykenee toimimaan kaikissa tilanteissa ja ottamaan paremmin koulutusta vastaan</a:t>
            </a:r>
          </a:p>
          <a:p>
            <a:r>
              <a:rPr lang="fi-FI" dirty="0"/>
              <a:t>Suorituskykyinen sodanajan joukko → tehtävät onnistuvat myös paineen alla</a:t>
            </a:r>
          </a:p>
          <a:p>
            <a:r>
              <a:rPr lang="fi-FI" dirty="0"/>
              <a:t>Palveluksessa viihtyvät ja toimintavalmiit varusmiehet → turvallinen, toimintakykyinen ja tuloksellinen joukkue</a:t>
            </a:r>
          </a:p>
          <a:p>
            <a:r>
              <a:rPr lang="fi-FI" dirty="0"/>
              <a:t>Liikuntamyönteinen palveluskokemus → myönteinen asenne kantaa liikunnan harrastamisen reserviin </a:t>
            </a:r>
            <a:endParaRPr dirty="0"/>
          </a:p>
        </p:txBody>
      </p:sp>
      <p:pic>
        <p:nvPicPr>
          <p:cNvPr id="4" name="Sisällön paikkamerkki 7">
            <a:extLst>
              <a:ext uri="{FF2B5EF4-FFF2-40B4-BE49-F238E27FC236}">
                <a16:creationId xmlns:a16="http://schemas.microsoft.com/office/drawing/2014/main" id="{B523B04C-8835-4C62-5606-E175EA6DC0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1" y="4156056"/>
            <a:ext cx="1523244" cy="135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22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27DA0-A34F-11D9-2BE3-AB812273A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296FD1-00CB-D520-8794-E73A90B8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253" y="219670"/>
            <a:ext cx="10515600" cy="1325563"/>
          </a:xfrm>
        </p:spPr>
        <p:txBody>
          <a:bodyPr>
            <a:normAutofit fontScale="90000"/>
          </a:bodyPr>
          <a:lstStyle/>
          <a:p>
            <a:r>
              <a:rPr dirty="0" err="1">
                <a:solidFill>
                  <a:schemeClr val="tx1"/>
                </a:solidFill>
              </a:rPr>
              <a:t>Tutkimus</a:t>
            </a:r>
            <a:r>
              <a:rPr dirty="0">
                <a:solidFill>
                  <a:schemeClr val="tx1"/>
                </a:solidFill>
              </a:rPr>
              <a:t>: Varusmiesten </a:t>
            </a:r>
            <a:r>
              <a:rPr dirty="0" err="1">
                <a:solidFill>
                  <a:schemeClr val="tx1"/>
                </a:solidFill>
              </a:rPr>
              <a:t>vapaa-ajan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liikunta-aktiivisuudesta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CA581A-C671-4DA1-1BF4-E12236D52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/>
              <a:t>63,9 </a:t>
            </a:r>
            <a:r>
              <a:rPr sz="2000" dirty="0" err="1"/>
              <a:t>prosenttia</a:t>
            </a:r>
            <a:r>
              <a:rPr sz="2000" dirty="0"/>
              <a:t> </a:t>
            </a:r>
            <a:r>
              <a:rPr sz="2000" dirty="0" err="1"/>
              <a:t>varusmiespalvelukseen</a:t>
            </a:r>
            <a:r>
              <a:rPr sz="2000" dirty="0"/>
              <a:t> </a:t>
            </a:r>
            <a:r>
              <a:rPr sz="2000" dirty="0" err="1"/>
              <a:t>astuvista</a:t>
            </a:r>
            <a:r>
              <a:rPr sz="2000" dirty="0"/>
              <a:t> </a:t>
            </a:r>
            <a:r>
              <a:rPr sz="2000" dirty="0" err="1"/>
              <a:t>nuorista</a:t>
            </a:r>
            <a:r>
              <a:rPr sz="2000" dirty="0"/>
              <a:t> </a:t>
            </a:r>
            <a:r>
              <a:rPr sz="2000" dirty="0" err="1"/>
              <a:t>liikkuu</a:t>
            </a:r>
            <a:r>
              <a:rPr sz="2000" dirty="0"/>
              <a:t> </a:t>
            </a:r>
            <a:r>
              <a:rPr sz="2000" dirty="0" err="1"/>
              <a:t>vähintään</a:t>
            </a:r>
            <a:r>
              <a:rPr sz="2000" dirty="0"/>
              <a:t> </a:t>
            </a:r>
            <a:r>
              <a:rPr sz="2000" dirty="0" err="1"/>
              <a:t>kerran</a:t>
            </a:r>
            <a:r>
              <a:rPr sz="2000" dirty="0"/>
              <a:t> </a:t>
            </a:r>
            <a:r>
              <a:rPr sz="2000" dirty="0" err="1"/>
              <a:t>viikossa</a:t>
            </a:r>
            <a:r>
              <a:rPr sz="2000" dirty="0"/>
              <a:t> </a:t>
            </a:r>
            <a:r>
              <a:rPr sz="2000" dirty="0" err="1"/>
              <a:t>vapaa-ajallaan</a:t>
            </a:r>
            <a:r>
              <a:rPr sz="2000" dirty="0"/>
              <a:t>.</a:t>
            </a:r>
          </a:p>
          <a:p>
            <a:r>
              <a:rPr sz="2000" dirty="0"/>
              <a:t>Varusmiesten </a:t>
            </a:r>
            <a:r>
              <a:rPr sz="2000" dirty="0" err="1"/>
              <a:t>vapaa-ajan</a:t>
            </a:r>
            <a:r>
              <a:rPr sz="2000" dirty="0"/>
              <a:t> </a:t>
            </a:r>
            <a:r>
              <a:rPr sz="2000" dirty="0" err="1"/>
              <a:t>liikunta-aktiivisuudella</a:t>
            </a:r>
            <a:r>
              <a:rPr sz="2000" dirty="0"/>
              <a:t> on </a:t>
            </a:r>
            <a:r>
              <a:rPr sz="2000" dirty="0" err="1"/>
              <a:t>positiivinen</a:t>
            </a:r>
            <a:r>
              <a:rPr sz="2000" dirty="0"/>
              <a:t> </a:t>
            </a:r>
            <a:r>
              <a:rPr sz="2000" dirty="0" err="1"/>
              <a:t>yhteys</a:t>
            </a:r>
            <a:r>
              <a:rPr sz="2000" dirty="0"/>
              <a:t> </a:t>
            </a:r>
            <a:r>
              <a:rPr sz="2000" dirty="0" err="1"/>
              <a:t>itsetuntoon</a:t>
            </a:r>
            <a:r>
              <a:rPr sz="2000" dirty="0"/>
              <a:t> </a:t>
            </a:r>
            <a:r>
              <a:rPr sz="2000" dirty="0" err="1"/>
              <a:t>sekä</a:t>
            </a:r>
            <a:r>
              <a:rPr sz="2000" dirty="0"/>
              <a:t> </a:t>
            </a:r>
            <a:r>
              <a:rPr sz="2000" dirty="0" err="1"/>
              <a:t>sosiaaliseen</a:t>
            </a:r>
            <a:r>
              <a:rPr sz="2000" dirty="0"/>
              <a:t> </a:t>
            </a:r>
            <a:r>
              <a:rPr sz="2000" dirty="0" err="1"/>
              <a:t>verkostoon</a:t>
            </a:r>
            <a:endParaRPr sz="2000" dirty="0"/>
          </a:p>
          <a:p>
            <a:r>
              <a:rPr sz="2000" dirty="0" err="1"/>
              <a:t>Vapaa-ajalla</a:t>
            </a:r>
            <a:r>
              <a:rPr sz="2000" dirty="0"/>
              <a:t> </a:t>
            </a:r>
            <a:r>
              <a:rPr sz="2000" dirty="0" err="1"/>
              <a:t>liikkuneet</a:t>
            </a:r>
            <a:r>
              <a:rPr sz="2000" dirty="0"/>
              <a:t> </a:t>
            </a:r>
            <a:r>
              <a:rPr sz="2000" dirty="0" err="1"/>
              <a:t>varusmiehet</a:t>
            </a:r>
            <a:r>
              <a:rPr sz="2000" dirty="0"/>
              <a:t> </a:t>
            </a:r>
            <a:r>
              <a:rPr sz="2000" dirty="0" err="1"/>
              <a:t>viihtyivät</a:t>
            </a:r>
            <a:r>
              <a:rPr sz="2000" dirty="0"/>
              <a:t> </a:t>
            </a:r>
            <a:r>
              <a:rPr sz="2000" dirty="0" err="1"/>
              <a:t>paremmin</a:t>
            </a:r>
            <a:r>
              <a:rPr sz="2000" dirty="0"/>
              <a:t> </a:t>
            </a:r>
            <a:r>
              <a:rPr sz="2000" dirty="0" err="1"/>
              <a:t>palveluksessa</a:t>
            </a:r>
            <a:r>
              <a:rPr sz="2000" dirty="0"/>
              <a:t> ja </a:t>
            </a:r>
            <a:r>
              <a:rPr sz="2000" dirty="0" err="1"/>
              <a:t>heille</a:t>
            </a:r>
            <a:r>
              <a:rPr sz="2000" dirty="0"/>
              <a:t> </a:t>
            </a:r>
            <a:r>
              <a:rPr sz="2000" dirty="0" err="1"/>
              <a:t>oli</a:t>
            </a:r>
            <a:r>
              <a:rPr sz="2000" dirty="0"/>
              <a:t> </a:t>
            </a:r>
            <a:r>
              <a:rPr sz="2000" dirty="0" err="1"/>
              <a:t>enemmän</a:t>
            </a:r>
            <a:r>
              <a:rPr sz="2000" dirty="0"/>
              <a:t> </a:t>
            </a:r>
            <a:r>
              <a:rPr sz="2000" dirty="0" err="1"/>
              <a:t>ystäviä</a:t>
            </a:r>
            <a:r>
              <a:rPr sz="2000" dirty="0"/>
              <a:t> </a:t>
            </a:r>
            <a:r>
              <a:rPr sz="2000" dirty="0" err="1"/>
              <a:t>kuin</a:t>
            </a:r>
            <a:r>
              <a:rPr sz="2000" dirty="0"/>
              <a:t> </a:t>
            </a:r>
            <a:r>
              <a:rPr sz="2000" dirty="0" err="1"/>
              <a:t>vähän</a:t>
            </a:r>
            <a:r>
              <a:rPr sz="2000" dirty="0"/>
              <a:t> </a:t>
            </a:r>
            <a:r>
              <a:rPr sz="2000" dirty="0" err="1"/>
              <a:t>liikkuvilla</a:t>
            </a:r>
            <a:r>
              <a:rPr sz="2000" dirty="0"/>
              <a:t>. </a:t>
            </a:r>
            <a:r>
              <a:rPr sz="2000" dirty="0" err="1"/>
              <a:t>Liikunnalla</a:t>
            </a:r>
            <a:r>
              <a:rPr sz="2000" dirty="0"/>
              <a:t> </a:t>
            </a:r>
            <a:r>
              <a:rPr sz="2000" dirty="0" err="1"/>
              <a:t>oli</a:t>
            </a:r>
            <a:r>
              <a:rPr sz="2000" dirty="0"/>
              <a:t> </a:t>
            </a:r>
            <a:r>
              <a:rPr sz="2000" dirty="0" err="1"/>
              <a:t>myös</a:t>
            </a:r>
            <a:r>
              <a:rPr sz="2000" dirty="0"/>
              <a:t> </a:t>
            </a:r>
            <a:r>
              <a:rPr sz="2000" dirty="0" err="1"/>
              <a:t>positiivisia</a:t>
            </a:r>
            <a:r>
              <a:rPr sz="2000" dirty="0"/>
              <a:t> </a:t>
            </a:r>
            <a:r>
              <a:rPr sz="2000" dirty="0" err="1"/>
              <a:t>vaikutuksia</a:t>
            </a:r>
            <a:r>
              <a:rPr sz="2000" dirty="0"/>
              <a:t> </a:t>
            </a:r>
            <a:r>
              <a:rPr sz="2000" dirty="0" err="1"/>
              <a:t>varusmiesten</a:t>
            </a:r>
            <a:r>
              <a:rPr sz="2000" dirty="0"/>
              <a:t> </a:t>
            </a:r>
            <a:r>
              <a:rPr sz="2000" dirty="0" err="1"/>
              <a:t>kokomaan</a:t>
            </a:r>
            <a:r>
              <a:rPr sz="2000" dirty="0"/>
              <a:t> </a:t>
            </a:r>
            <a:r>
              <a:rPr sz="2000" dirty="0" err="1"/>
              <a:t>ryhmähenkeen</a:t>
            </a:r>
            <a:r>
              <a:rPr sz="2000" dirty="0"/>
              <a:t>.</a:t>
            </a:r>
          </a:p>
          <a:p>
            <a:endParaRPr sz="2000" dirty="0"/>
          </a:p>
          <a:p>
            <a:r>
              <a:rPr sz="2000" dirty="0" err="1"/>
              <a:t>Lähde</a:t>
            </a:r>
            <a:r>
              <a:rPr sz="2000" dirty="0"/>
              <a:t>: Appelqvist-Schmidlechner, K., Heikkinen, R., </a:t>
            </a:r>
            <a:r>
              <a:rPr sz="2000" dirty="0" err="1"/>
              <a:t>Vasankari</a:t>
            </a:r>
            <a:r>
              <a:rPr sz="2000" dirty="0"/>
              <a:t>, T. Virtanen T, </a:t>
            </a:r>
            <a:r>
              <a:rPr sz="2000" dirty="0" err="1"/>
              <a:t>Pihlainen</a:t>
            </a:r>
            <a:r>
              <a:rPr sz="2000" dirty="0"/>
              <a:t> K, </a:t>
            </a:r>
            <a:r>
              <a:rPr sz="2000" dirty="0" err="1"/>
              <a:t>Honkanen</a:t>
            </a:r>
            <a:r>
              <a:rPr sz="2000" dirty="0"/>
              <a:t> T, </a:t>
            </a:r>
            <a:r>
              <a:rPr sz="2000" dirty="0" err="1"/>
              <a:t>Kyröläinen</a:t>
            </a:r>
            <a:r>
              <a:rPr sz="2000" dirty="0"/>
              <a:t> H, </a:t>
            </a:r>
            <a:r>
              <a:rPr sz="2000" dirty="0" err="1"/>
              <a:t>Vaara</a:t>
            </a:r>
            <a:r>
              <a:rPr sz="2000" dirty="0"/>
              <a:t> JP. (2023). Relationships between psychosocial well-being and leisure time physical activity among 160.000 young Finnish men: a cross-sectional study during 2015–2021. Archives of Public Health 81, 26. </a:t>
            </a:r>
            <a:br>
              <a:rPr sz="2000" dirty="0"/>
            </a:b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068133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443E709-70C4-B6AA-9127-77630A720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619" y="412955"/>
            <a:ext cx="10420160" cy="5997071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0C7F1AC1-6FE1-4481-2AA3-83F53556BEEC}"/>
              </a:ext>
            </a:extLst>
          </p:cNvPr>
          <p:cNvSpPr txBox="1"/>
          <p:nvPr/>
        </p:nvSpPr>
        <p:spPr>
          <a:xfrm>
            <a:off x="2794000" y="190690"/>
            <a:ext cx="589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Varusmiesten loppukysely 2/25 (N=9396)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3CD3-EA7E-4422-BBAB-B6C7C2269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F7B04A-5AD9-2353-5399-23F5B3BF1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>
                <a:solidFill>
                  <a:schemeClr val="tx1"/>
                </a:solidFill>
              </a:rPr>
              <a:t>2. Johtaja vaikuttaa joukkonsa toimintakykyyn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3AF0B2-49FD-5EA2-CB4B-38A7C6D82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91" y="1581183"/>
            <a:ext cx="6057689" cy="4351338"/>
          </a:xfrm>
        </p:spPr>
        <p:txBody>
          <a:bodyPr/>
          <a:lstStyle/>
          <a:p>
            <a:r>
              <a:rPr lang="fi-FI" dirty="0"/>
              <a:t>Palautuva ja hyvinvoiva joukko oppii paremmin, jaksaa paremmin ja säilyttää toimintakykynsä myös seuraavaan päivään..</a:t>
            </a:r>
          </a:p>
          <a:p>
            <a:r>
              <a:rPr lang="fi-FI" dirty="0"/>
              <a:t>Liikunnalla voidaan vahvistaa fyysisen kunnon lisäksi </a:t>
            </a:r>
            <a:r>
              <a:rPr lang="fi-FI" b="1" dirty="0"/>
              <a:t>stressinsietokykyä, palautumista, yhteishenkeä ja ryhmäkiinteyttä</a:t>
            </a:r>
            <a:r>
              <a:rPr lang="fi-FI" dirty="0"/>
              <a:t>.</a:t>
            </a:r>
          </a:p>
          <a:p>
            <a:r>
              <a:rPr lang="fi-FI" dirty="0"/>
              <a:t>Johtajan omalla esimerkillä ja suhtautumisella liikuntaan on suuri vaikutus joukon toimintakulttuuriin.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15AEE45-0A06-D1DD-998E-F06761366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447" y="2473017"/>
            <a:ext cx="6057689" cy="438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33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fi-FI" sz="1200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33163" y="-3144889"/>
            <a:ext cx="725675" cy="12192000"/>
            <a:chOff x="0" y="0"/>
            <a:chExt cx="286687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6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>
            <a:off x="11933" y="0"/>
            <a:ext cx="12180067" cy="2776970"/>
          </a:xfrm>
          <a:custGeom>
            <a:avLst/>
            <a:gdLst/>
            <a:ahLst/>
            <a:cxnLst/>
            <a:rect l="l" t="t" r="r" b="b"/>
            <a:pathLst>
              <a:path w="18270100" h="4165455">
                <a:moveTo>
                  <a:pt x="0" y="0"/>
                </a:moveTo>
                <a:lnTo>
                  <a:pt x="18270100" y="0"/>
                </a:lnTo>
                <a:lnTo>
                  <a:pt x="18270100" y="4165455"/>
                </a:lnTo>
                <a:lnTo>
                  <a:pt x="0" y="41654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646" b="-61646"/>
            </a:stretch>
          </a:blipFill>
        </p:spPr>
        <p:txBody>
          <a:bodyPr/>
          <a:lstStyle/>
          <a:p>
            <a:endParaRPr lang="fi-FI" sz="1200"/>
          </a:p>
        </p:txBody>
      </p:sp>
      <p:sp>
        <p:nvSpPr>
          <p:cNvPr id="7" name="TextBox 7"/>
          <p:cNvSpPr txBox="1"/>
          <p:nvPr/>
        </p:nvSpPr>
        <p:spPr>
          <a:xfrm>
            <a:off x="898805" y="905245"/>
            <a:ext cx="10126757" cy="111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654" spc="5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LIIKUNTAKERHOT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25366" y="3354939"/>
            <a:ext cx="241834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19,040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24309" y="3977114"/>
            <a:ext cx="182894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 dirty="0" err="1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Liikkujat</a:t>
            </a:r>
            <a:r>
              <a:rPr lang="en-US" sz="1683" spc="165" dirty="0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2024</a:t>
            </a:r>
          </a:p>
          <a:p>
            <a:pPr algn="ctr">
              <a:lnSpc>
                <a:spcPts val="2322"/>
              </a:lnSpc>
            </a:pPr>
            <a:endParaRPr lang="en-US" sz="1683" spc="165" dirty="0">
              <a:solidFill>
                <a:srgbClr val="231F2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08473" y="4006336"/>
            <a:ext cx="1828947" cy="274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Liikkujat 2023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93670" y="3290634"/>
            <a:ext cx="1226880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92636" y="3977114"/>
            <a:ext cx="1828947" cy="5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2020-2022</a:t>
            </a:r>
          </a:p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(COVID)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07865" y="3319856"/>
            <a:ext cx="2180327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14 352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75191" y="4006336"/>
            <a:ext cx="1828947" cy="274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 dirty="0" err="1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Liikkujat</a:t>
            </a:r>
            <a:r>
              <a:rPr lang="en-US" sz="1683" spc="165" dirty="0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2019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90129" y="4694008"/>
            <a:ext cx="241834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186,988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24308" y="5352510"/>
            <a:ext cx="1828947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 dirty="0" err="1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Suoritukset</a:t>
            </a:r>
            <a:r>
              <a:rPr lang="en-US" sz="1683" spc="165" dirty="0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14439" y="4723230"/>
            <a:ext cx="218416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149 986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14439" y="5409710"/>
            <a:ext cx="1828947" cy="5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Suoritukset</a:t>
            </a:r>
          </a:p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2023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99637" y="4761826"/>
            <a:ext cx="1226880" cy="53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2"/>
              </a:lnSpc>
              <a:spcBef>
                <a:spcPct val="0"/>
              </a:spcBef>
            </a:pPr>
            <a:r>
              <a:rPr lang="en-US" sz="3167" b="1" spc="167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-95%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498603" y="5380488"/>
            <a:ext cx="1828947" cy="5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2020-2022</a:t>
            </a:r>
          </a:p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(COVID)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75191" y="4723230"/>
            <a:ext cx="2169512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118 042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81158" y="5409710"/>
            <a:ext cx="1828947" cy="5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Suoritukset</a:t>
            </a:r>
          </a:p>
          <a:p>
            <a:pPr algn="ctr">
              <a:lnSpc>
                <a:spcPts val="2322"/>
              </a:lnSpc>
            </a:pPr>
            <a:r>
              <a:rPr lang="en-US" sz="1683" spc="165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2019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97349" y="3307237"/>
            <a:ext cx="241834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16,860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D7968E77-7954-1C40-CCED-489561C1A215}"/>
              </a:ext>
            </a:extLst>
          </p:cNvPr>
          <p:cNvSpPr txBox="1"/>
          <p:nvPr/>
        </p:nvSpPr>
        <p:spPr>
          <a:xfrm>
            <a:off x="78966" y="6519486"/>
            <a:ext cx="58928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33" dirty="0"/>
              <a:t>Lähde: </a:t>
            </a:r>
            <a:r>
              <a:rPr lang="fi-FI" sz="1333" dirty="0" err="1"/>
              <a:t>vlk.liikkuri.fi</a:t>
            </a:r>
            <a:endParaRPr lang="fi-FI" sz="1333" dirty="0"/>
          </a:p>
        </p:txBody>
      </p:sp>
      <p:sp>
        <p:nvSpPr>
          <p:cNvPr id="25" name="TextBox 8"/>
          <p:cNvSpPr txBox="1"/>
          <p:nvPr/>
        </p:nvSpPr>
        <p:spPr>
          <a:xfrm>
            <a:off x="642461" y="3319856"/>
            <a:ext cx="241834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16,460</a:t>
            </a:r>
          </a:p>
        </p:txBody>
      </p:sp>
      <p:sp>
        <p:nvSpPr>
          <p:cNvPr id="26" name="TextBox 9"/>
          <p:cNvSpPr txBox="1"/>
          <p:nvPr/>
        </p:nvSpPr>
        <p:spPr>
          <a:xfrm>
            <a:off x="937160" y="3996140"/>
            <a:ext cx="1828947" cy="270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 dirty="0" err="1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Liikkujat</a:t>
            </a:r>
            <a:r>
              <a:rPr lang="en-US" sz="1683" spc="165" dirty="0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2025</a:t>
            </a:r>
          </a:p>
        </p:txBody>
      </p:sp>
      <p:sp>
        <p:nvSpPr>
          <p:cNvPr id="27" name="TextBox 15"/>
          <p:cNvSpPr txBox="1"/>
          <p:nvPr/>
        </p:nvSpPr>
        <p:spPr>
          <a:xfrm>
            <a:off x="607022" y="4727796"/>
            <a:ext cx="2418344" cy="651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901" b="1" spc="207" dirty="0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200,630</a:t>
            </a:r>
          </a:p>
        </p:txBody>
      </p:sp>
      <p:sp>
        <p:nvSpPr>
          <p:cNvPr id="28" name="TextBox 16"/>
          <p:cNvSpPr txBox="1"/>
          <p:nvPr/>
        </p:nvSpPr>
        <p:spPr>
          <a:xfrm>
            <a:off x="1061182" y="5409710"/>
            <a:ext cx="1828947" cy="56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683" spc="165" dirty="0" err="1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Suoritukset</a:t>
            </a:r>
            <a:r>
              <a:rPr lang="en-US" sz="1683" spc="165" dirty="0">
                <a:solidFill>
                  <a:srgbClr val="231F2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2025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CDA63A-A332-F3A1-D2AB-3CBA9423D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B51446-B379-A508-A1DF-3D2697D6C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8" name="Picture 4" descr="Kuvatuotos">
            <a:extLst>
              <a:ext uri="{FF2B5EF4-FFF2-40B4-BE49-F238E27FC236}">
                <a16:creationId xmlns:a16="http://schemas.microsoft.com/office/drawing/2014/main" id="{9FE40D68-1742-F01D-39BA-266CD25D2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0"/>
            <a:ext cx="11507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80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4">
            <a:extLst>
              <a:ext uri="{FF2B5EF4-FFF2-40B4-BE49-F238E27FC236}">
                <a16:creationId xmlns:a16="http://schemas.microsoft.com/office/drawing/2014/main" id="{615E9F7A-B64C-4192-8930-A05D1E23F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Kuntoiluvälineet, Kuntosali, Painot, Painoharjoittelu&#10;&#10;Tekoälyllä luotu sisältö voi olla virheellistä.">
            <a:extLst>
              <a:ext uri="{FF2B5EF4-FFF2-40B4-BE49-F238E27FC236}">
                <a16:creationId xmlns:a16="http://schemas.microsoft.com/office/drawing/2014/main" id="{B94FCC72-D302-D408-8CFC-90C0CB6BA2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179" r="33670"/>
          <a:stretch>
            <a:fillRect/>
          </a:stretch>
        </p:blipFill>
        <p:spPr>
          <a:xfrm>
            <a:off x="20" y="853"/>
            <a:ext cx="2743179" cy="3417511"/>
          </a:xfrm>
          <a:prstGeom prst="rect">
            <a:avLst/>
          </a:prstGeom>
        </p:spPr>
      </p:pic>
      <p:pic>
        <p:nvPicPr>
          <p:cNvPr id="9" name="Kuva 8" descr="Kuva, joka sisältää kohteen urheilu, uinti, uima-allas, Vapaa-ajan keskus&#10;&#10;Tekoälyllä luotu sisältö voi olla virheellistä.">
            <a:extLst>
              <a:ext uri="{FF2B5EF4-FFF2-40B4-BE49-F238E27FC236}">
                <a16:creationId xmlns:a16="http://schemas.microsoft.com/office/drawing/2014/main" id="{33C624D4-5BF9-8E52-9CFC-BA0F8185B4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0762" r="16014" b="-1"/>
          <a:stretch>
            <a:fillRect/>
          </a:stretch>
        </p:blipFill>
        <p:spPr>
          <a:xfrm>
            <a:off x="20" y="3417677"/>
            <a:ext cx="2743179" cy="3440324"/>
          </a:xfrm>
          <a:prstGeom prst="rect">
            <a:avLst/>
          </a:prstGeom>
        </p:spPr>
      </p:pic>
      <p:sp>
        <p:nvSpPr>
          <p:cNvPr id="38" name="Rectangle 26">
            <a:extLst>
              <a:ext uri="{FF2B5EF4-FFF2-40B4-BE49-F238E27FC236}">
                <a16:creationId xmlns:a16="http://schemas.microsoft.com/office/drawing/2014/main" id="{793EB161-5CFE-4D7E-B34B-06C90F9B1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43200" y="0"/>
            <a:ext cx="6744336" cy="687718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618147C2-BF02-44AA-81D8-FD7776FAB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5964" y="685799"/>
            <a:ext cx="5358808" cy="54864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CBC2FF3-F007-2CC0-1EA9-82725B38C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62" y="685798"/>
            <a:ext cx="5358809" cy="1474667"/>
          </a:xfrm>
        </p:spPr>
        <p:txBody>
          <a:bodyPr anchor="b">
            <a:normAutofit fontScale="90000"/>
          </a:bodyPr>
          <a:lstStyle/>
          <a:p>
            <a:br>
              <a:rPr lang="fi-FI" sz="3200" dirty="0">
                <a:solidFill>
                  <a:schemeClr val="bg1">
                    <a:alpha val="60000"/>
                  </a:schemeClr>
                </a:solidFill>
              </a:rPr>
            </a:br>
            <a:r>
              <a:rPr lang="fi-FI" sz="3200" dirty="0">
                <a:solidFill>
                  <a:schemeClr val="bg1">
                    <a:alpha val="60000"/>
                  </a:schemeClr>
                </a:solidFill>
              </a:rPr>
              <a:t>VLK</a:t>
            </a:r>
            <a:br>
              <a:rPr lang="fi-FI" sz="3200" dirty="0">
                <a:solidFill>
                  <a:schemeClr val="bg1">
                    <a:alpha val="60000"/>
                  </a:schemeClr>
                </a:solidFill>
              </a:rPr>
            </a:br>
            <a:r>
              <a:rPr lang="fi-FI" sz="3200" dirty="0">
                <a:solidFill>
                  <a:schemeClr val="bg1">
                    <a:alpha val="60000"/>
                  </a:schemeClr>
                </a:solidFill>
              </a:rPr>
              <a:t>Varusmiesten</a:t>
            </a:r>
            <a:br>
              <a:rPr lang="fi-FI" sz="3200" dirty="0">
                <a:solidFill>
                  <a:schemeClr val="bg1">
                    <a:alpha val="60000"/>
                  </a:schemeClr>
                </a:solidFill>
              </a:rPr>
            </a:br>
            <a:r>
              <a:rPr lang="fi-FI" sz="3200" dirty="0">
                <a:solidFill>
                  <a:schemeClr val="bg1">
                    <a:alpha val="60000"/>
                  </a:schemeClr>
                </a:solidFill>
              </a:rPr>
              <a:t>vapaa-ajanliikuntakerhot</a:t>
            </a:r>
            <a:br>
              <a:rPr lang="fi-FI" sz="3200" dirty="0">
                <a:solidFill>
                  <a:schemeClr val="bg1">
                    <a:alpha val="60000"/>
                  </a:schemeClr>
                </a:solidFill>
              </a:rPr>
            </a:br>
            <a:r>
              <a:rPr lang="fi-FI" sz="3200" i="1" dirty="0">
                <a:solidFill>
                  <a:schemeClr val="bg1">
                    <a:alpha val="60000"/>
                  </a:schemeClr>
                </a:solidFill>
              </a:rPr>
              <a:t>(% kaikista käynneistä)</a:t>
            </a:r>
            <a:endParaRPr lang="fi-FI" sz="3200" dirty="0">
              <a:solidFill>
                <a:schemeClr val="bg1">
                  <a:alpha val="60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24338F-DE5F-7077-7DF4-762D038BB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9489" y="2447336"/>
            <a:ext cx="4795282" cy="3724864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 sz="1900" dirty="0">
                <a:solidFill>
                  <a:schemeClr val="bg1"/>
                </a:solidFill>
              </a:rPr>
              <a:t>Kuntosaliharjoittelu (50%)</a:t>
            </a:r>
            <a:br>
              <a:rPr lang="fi-FI" sz="1900" dirty="0">
                <a:solidFill>
                  <a:schemeClr val="bg1"/>
                </a:solidFill>
              </a:rPr>
            </a:br>
            <a:r>
              <a:rPr lang="fi-FI" sz="1900" dirty="0">
                <a:solidFill>
                  <a:schemeClr val="bg1"/>
                </a:solidFill>
              </a:rPr>
              <a:t>-&gt; tukee sotilaan suorituskykyä 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1900" dirty="0">
                <a:solidFill>
                  <a:schemeClr val="bg1"/>
                </a:solidFill>
              </a:rPr>
              <a:t>Lenkkeily (20% kaikista käynneistä)</a:t>
            </a:r>
            <a:br>
              <a:rPr lang="fi-FI" sz="1900" dirty="0">
                <a:solidFill>
                  <a:schemeClr val="bg1"/>
                </a:solidFill>
              </a:rPr>
            </a:br>
            <a:r>
              <a:rPr lang="fi-FI" sz="1900" dirty="0">
                <a:solidFill>
                  <a:schemeClr val="bg1"/>
                </a:solidFill>
              </a:rPr>
              <a:t>-&gt; suorituskyvynperusta  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1900" dirty="0">
                <a:solidFill>
                  <a:schemeClr val="bg1"/>
                </a:solidFill>
              </a:rPr>
              <a:t>Pallopelit (10%) </a:t>
            </a:r>
            <a:br>
              <a:rPr lang="fi-FI" sz="1900" dirty="0">
                <a:solidFill>
                  <a:schemeClr val="bg1"/>
                </a:solidFill>
              </a:rPr>
            </a:br>
            <a:r>
              <a:rPr lang="fi-FI" sz="1900" dirty="0">
                <a:solidFill>
                  <a:schemeClr val="bg1"/>
                </a:solidFill>
              </a:rPr>
              <a:t>-&gt; yhdessä tekeminen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1900" dirty="0">
                <a:solidFill>
                  <a:schemeClr val="bg1"/>
                </a:solidFill>
              </a:rPr>
              <a:t>Uinti (10%) </a:t>
            </a:r>
            <a:br>
              <a:rPr lang="fi-FI" sz="1900" dirty="0">
                <a:solidFill>
                  <a:schemeClr val="bg1"/>
                </a:solidFill>
              </a:rPr>
            </a:br>
            <a:r>
              <a:rPr lang="fi-FI" sz="1900" dirty="0">
                <a:solidFill>
                  <a:schemeClr val="bg1"/>
                </a:solidFill>
              </a:rPr>
              <a:t>-&gt; tehokastapa palautua harjoituksista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1900" dirty="0">
                <a:solidFill>
                  <a:schemeClr val="bg1"/>
                </a:solidFill>
              </a:rPr>
              <a:t>Muut lajit (10%)</a:t>
            </a:r>
          </a:p>
        </p:txBody>
      </p:sp>
      <p:pic>
        <p:nvPicPr>
          <p:cNvPr id="7" name="Kuva 6" descr="Kuva, joka sisältää kohteen piha-, henkilö, vaate, puu&#10;&#10;Tekoälyllä luotu sisältö voi olla virheellistä.">
            <a:extLst>
              <a:ext uri="{FF2B5EF4-FFF2-40B4-BE49-F238E27FC236}">
                <a16:creationId xmlns:a16="http://schemas.microsoft.com/office/drawing/2014/main" id="{5327F95A-7FCA-7023-B24D-431A7BEEA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7558" r="38443" b="-4"/>
          <a:stretch>
            <a:fillRect/>
          </a:stretch>
        </p:blipFill>
        <p:spPr>
          <a:xfrm>
            <a:off x="9487538" y="10"/>
            <a:ext cx="2704462" cy="3418353"/>
          </a:xfrm>
          <a:prstGeom prst="rect">
            <a:avLst/>
          </a:prstGeom>
        </p:spPr>
      </p:pic>
      <p:pic>
        <p:nvPicPr>
          <p:cNvPr id="11" name="Kuva 10" descr="Kuva, joka sisältää kohteen henkilö, jalkineet, urheilupeli, urheilu&#10;&#10;Tekoälyllä luotu sisältö voi olla virheellistä.">
            <a:extLst>
              <a:ext uri="{FF2B5EF4-FFF2-40B4-BE49-F238E27FC236}">
                <a16:creationId xmlns:a16="http://schemas.microsoft.com/office/drawing/2014/main" id="{F576E403-5071-03D0-73BF-977936C948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r="21391" b="2"/>
          <a:stretch>
            <a:fillRect/>
          </a:stretch>
        </p:blipFill>
        <p:spPr>
          <a:xfrm>
            <a:off x="9487536" y="3417676"/>
            <a:ext cx="2704463" cy="344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06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81B604-447C-4A25-A56D-A9A35FA3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Mukaan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toimintaa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VLK -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ojaajaksi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CAE724E-7158-BF58-3585-8657145A03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45" r="-3" b="29470"/>
          <a:stretch>
            <a:fillRect/>
          </a:stretch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8" name="Kuva 7" descr="Kuva, joka sisältää kohteen sisä, pullo, ruokailuvälineet, sulje&#10;&#10;Kuvaus luotu automaattisesti">
            <a:extLst>
              <a:ext uri="{FF2B5EF4-FFF2-40B4-BE49-F238E27FC236}">
                <a16:creationId xmlns:a16="http://schemas.microsoft.com/office/drawing/2014/main" id="{FAE27127-7270-90DD-2851-65125ECCC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5134" r="24693" b="1"/>
          <a:stretch>
            <a:fillRect/>
          </a:stretch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89" name="Oval 8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uva 5" descr="Kuva, joka sisältää kohteen henkilö, mies, paita, sininen&#10;&#10;Kuvaus luotu automaattisesti">
            <a:extLst>
              <a:ext uri="{FF2B5EF4-FFF2-40B4-BE49-F238E27FC236}">
                <a16:creationId xmlns:a16="http://schemas.microsoft.com/office/drawing/2014/main" id="{827122AE-0CD0-0688-B65C-8834C18B4D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" b="4"/>
          <a:stretch>
            <a:fillRect/>
          </a:stretch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Kuva 9" descr="Kuva, joka sisältää kohteen henkilö, seisominen, poseeraaminen, tumma&#10;&#10;Kuvaus luotu automaattisesti">
            <a:extLst>
              <a:ext uri="{FF2B5EF4-FFF2-40B4-BE49-F238E27FC236}">
                <a16:creationId xmlns:a16="http://schemas.microsoft.com/office/drawing/2014/main" id="{EBB19F2B-741F-209F-18D0-956D667186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t="5744" r="-1" b="47992"/>
          <a:stretch>
            <a:fillRect/>
          </a:stretch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Kuva 10" descr="Kuva, joka sisältää kohteen lumi, taivas, ulko, henkilö&#10;&#10;Kuvaus luotu automaattisesti">
            <a:extLst>
              <a:ext uri="{FF2B5EF4-FFF2-40B4-BE49-F238E27FC236}">
                <a16:creationId xmlns:a16="http://schemas.microsoft.com/office/drawing/2014/main" id="{EF05F2C3-99BB-B5DB-130B-641720D2F6C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13230" r="10638" b="1"/>
          <a:stretch>
            <a:fillRect/>
          </a:stretch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76490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349884-FDF7-FC23-15F9-C5C5608B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7" y="365125"/>
            <a:ext cx="5470689" cy="1807305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VLK ohjaajat</a:t>
            </a:r>
          </a:p>
        </p:txBody>
      </p:sp>
      <p:pic>
        <p:nvPicPr>
          <p:cNvPr id="4" name="Sisällön paikkamerkki 3" descr="Kuva, joka sisältää kohteen henkilö, lattia, pitäminen, seisominen&#10;&#10;Kuvaus luotu, erittäin korkea luotettavuus">
            <a:extLst>
              <a:ext uri="{FF2B5EF4-FFF2-40B4-BE49-F238E27FC236}">
                <a16:creationId xmlns:a16="http://schemas.microsoft.com/office/drawing/2014/main" id="{15D4770B-F304-4B66-C1BB-BD30F72B6B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4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CA7E01-0C30-F8C8-6CFB-9D4CD25FE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3109" y="2333297"/>
            <a:ext cx="6116549" cy="384366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Järjestävät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tapahtumat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lajit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Tulee olla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innostus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saada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muut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liikkumaan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Ylimääräinen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kuntoisuusloma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Työtodistus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fi-FI" sz="2300" spc="45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Joukko-osasto voi palkita hyvän VLK-ohjaajan urheiluasulla ja stipendillä</a:t>
            </a:r>
            <a:endParaRPr lang="en-US" sz="2300" spc="45" dirty="0">
              <a:uFill>
                <a:solidFill>
                  <a:srgbClr val="000000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Uusia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tarvitaan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mukaan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jatkuvasti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76763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A7092814-527F-432B-9319-3AF5866DC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06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30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72B2890-1838-48C0-8AE7-C0A75C6D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Suoritusten kirjaaminen</a:t>
            </a:r>
          </a:p>
        </p:txBody>
      </p:sp>
      <p:pic>
        <p:nvPicPr>
          <p:cNvPr id="5" name="Sisällön paikkamerkki 4" descr="Kuva, joka sisältää kohteen teksti, henkilö, sisä&#10;&#10;Kuvaus luotu automaattisesti">
            <a:extLst>
              <a:ext uri="{FF2B5EF4-FFF2-40B4-BE49-F238E27FC236}">
                <a16:creationId xmlns:a16="http://schemas.microsoft.com/office/drawing/2014/main" id="{30D2E3B1-2DC4-4777-B5DE-1E0B1CE42A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49" r="1336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66FC03BC-1E75-406A-BA3E-6B7B8CACD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US" sz="2200"/>
              <a:t>Puhelimella</a:t>
            </a:r>
          </a:p>
          <a:p>
            <a:r>
              <a:rPr lang="en-US" sz="2200"/>
              <a:t>Tabletilla</a:t>
            </a:r>
          </a:p>
          <a:p>
            <a:r>
              <a:rPr lang="en-US" sz="2200"/>
              <a:t>Tietokoneella</a:t>
            </a:r>
          </a:p>
          <a:p>
            <a:r>
              <a:rPr lang="en-US" sz="2200"/>
              <a:t>Tai QR koodia käyttämällä (esim. Joukkuelajit, liikuntahallit)</a:t>
            </a:r>
          </a:p>
        </p:txBody>
      </p:sp>
    </p:spTree>
    <p:extLst>
      <p:ext uri="{BB962C8B-B14F-4D97-AF65-F5344CB8AC3E}">
        <p14:creationId xmlns:p14="http://schemas.microsoft.com/office/powerpoint/2010/main" val="3279124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C29C59CE-9D5A-4E64-9F64-161998AB2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3A9EEC2-49BA-4373-A4B3-CDAB62134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993" y="560000"/>
            <a:ext cx="4851990" cy="962946"/>
          </a:xfrm>
        </p:spPr>
        <p:txBody>
          <a:bodyPr anchor="b"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Miksi merkitä Liikkuriin?</a:t>
            </a:r>
          </a:p>
        </p:txBody>
      </p:sp>
      <p:pic>
        <p:nvPicPr>
          <p:cNvPr id="9" name="Kuva 8" descr="Kuva, joka sisältää kohteen sisä, henkilö&#10;&#10;Kuvaus luotu automaattisesti">
            <a:extLst>
              <a:ext uri="{FF2B5EF4-FFF2-40B4-BE49-F238E27FC236}">
                <a16:creationId xmlns:a16="http://schemas.microsoft.com/office/drawing/2014/main" id="{F7EF176A-544C-404E-92E1-58299B3ABA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96" r="15722"/>
          <a:stretch/>
        </p:blipFill>
        <p:spPr>
          <a:xfrm>
            <a:off x="2" y="2"/>
            <a:ext cx="2873113" cy="2520153"/>
          </a:xfrm>
          <a:custGeom>
            <a:avLst/>
            <a:gdLst/>
            <a:ahLst/>
            <a:cxnLst/>
            <a:rect l="l" t="t" r="r" b="b"/>
            <a:pathLst>
              <a:path w="2873113" h="2520153">
                <a:moveTo>
                  <a:pt x="0" y="0"/>
                </a:moveTo>
                <a:lnTo>
                  <a:pt x="2863050" y="0"/>
                </a:lnTo>
                <a:lnTo>
                  <a:pt x="2860357" y="23417"/>
                </a:lnTo>
                <a:cubicBezTo>
                  <a:pt x="2854714" y="58297"/>
                  <a:pt x="2848787" y="93209"/>
                  <a:pt x="2846577" y="128562"/>
                </a:cubicBezTo>
                <a:cubicBezTo>
                  <a:pt x="2835325" y="313204"/>
                  <a:pt x="2844701" y="497594"/>
                  <a:pt x="2857292" y="681606"/>
                </a:cubicBezTo>
                <a:cubicBezTo>
                  <a:pt x="2874974" y="930009"/>
                  <a:pt x="2873501" y="1179283"/>
                  <a:pt x="2852872" y="1427485"/>
                </a:cubicBezTo>
                <a:cubicBezTo>
                  <a:pt x="2831655" y="1647555"/>
                  <a:pt x="2835660" y="1869138"/>
                  <a:pt x="2864794" y="2088415"/>
                </a:cubicBezTo>
                <a:cubicBezTo>
                  <a:pt x="2882609" y="2212685"/>
                  <a:pt x="2866535" y="2338091"/>
                  <a:pt x="2864794" y="2462992"/>
                </a:cubicBezTo>
                <a:lnTo>
                  <a:pt x="2863832" y="2503401"/>
                </a:lnTo>
                <a:lnTo>
                  <a:pt x="2759379" y="2506812"/>
                </a:lnTo>
                <a:cubicBezTo>
                  <a:pt x="2718815" y="2505399"/>
                  <a:pt x="2678327" y="2501250"/>
                  <a:pt x="2638141" y="2494371"/>
                </a:cubicBezTo>
                <a:cubicBezTo>
                  <a:pt x="2542898" y="2477013"/>
                  <a:pt x="2447655" y="2484775"/>
                  <a:pt x="2352412" y="2491125"/>
                </a:cubicBezTo>
                <a:cubicBezTo>
                  <a:pt x="2090938" y="2508483"/>
                  <a:pt x="1829464" y="2529652"/>
                  <a:pt x="1567101" y="2515539"/>
                </a:cubicBezTo>
                <a:cubicBezTo>
                  <a:pt x="1511098" y="2512576"/>
                  <a:pt x="1456492" y="2499593"/>
                  <a:pt x="1400871" y="2494229"/>
                </a:cubicBezTo>
                <a:cubicBezTo>
                  <a:pt x="1239211" y="2478564"/>
                  <a:pt x="1078187" y="2496912"/>
                  <a:pt x="916909" y="2504391"/>
                </a:cubicBezTo>
                <a:cubicBezTo>
                  <a:pt x="738423" y="2515144"/>
                  <a:pt x="559493" y="2512971"/>
                  <a:pt x="381262" y="2497899"/>
                </a:cubicBezTo>
                <a:cubicBezTo>
                  <a:pt x="284495" y="2488444"/>
                  <a:pt x="187601" y="2485233"/>
                  <a:pt x="90675" y="2486397"/>
                </a:cubicBezTo>
                <a:lnTo>
                  <a:pt x="0" y="2490996"/>
                </a:lnTo>
                <a:close/>
              </a:path>
            </a:pathLst>
          </a:custGeom>
        </p:spPr>
      </p:pic>
      <p:pic>
        <p:nvPicPr>
          <p:cNvPr id="11" name="Kuva 10" descr="Kuva, joka sisältää kohteen sisä, urheilu, laite, levytanko&#10;&#10;Kuvaus luotu automaattisesti">
            <a:extLst>
              <a:ext uri="{FF2B5EF4-FFF2-40B4-BE49-F238E27FC236}">
                <a16:creationId xmlns:a16="http://schemas.microsoft.com/office/drawing/2014/main" id="{65ADD0CA-D971-442F-A13F-57D1A5D73D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1" r="20692" b="2"/>
          <a:stretch/>
        </p:blipFill>
        <p:spPr>
          <a:xfrm>
            <a:off x="3060436" y="10"/>
            <a:ext cx="2843573" cy="2524624"/>
          </a:xfrm>
          <a:custGeom>
            <a:avLst/>
            <a:gdLst/>
            <a:ahLst/>
            <a:cxnLst/>
            <a:rect l="l" t="t" r="r" b="b"/>
            <a:pathLst>
              <a:path w="2843573" h="2524634">
                <a:moveTo>
                  <a:pt x="26682" y="0"/>
                </a:moveTo>
                <a:lnTo>
                  <a:pt x="2822452" y="0"/>
                </a:lnTo>
                <a:lnTo>
                  <a:pt x="2820993" y="10824"/>
                </a:lnTo>
                <a:cubicBezTo>
                  <a:pt x="2808235" y="122326"/>
                  <a:pt x="2818697" y="233190"/>
                  <a:pt x="2829285" y="343799"/>
                </a:cubicBezTo>
                <a:cubicBezTo>
                  <a:pt x="2840997" y="479092"/>
                  <a:pt x="2837348" y="615270"/>
                  <a:pt x="2818441" y="749749"/>
                </a:cubicBezTo>
                <a:cubicBezTo>
                  <a:pt x="2807788" y="840800"/>
                  <a:pt x="2808044" y="932796"/>
                  <a:pt x="2819207" y="1023783"/>
                </a:cubicBezTo>
                <a:cubicBezTo>
                  <a:pt x="2837578" y="1193205"/>
                  <a:pt x="2863349" y="1363775"/>
                  <a:pt x="2819207" y="1534090"/>
                </a:cubicBezTo>
                <a:cubicBezTo>
                  <a:pt x="2800453" y="1606554"/>
                  <a:pt x="2806449" y="1682589"/>
                  <a:pt x="2816911" y="1756456"/>
                </a:cubicBezTo>
                <a:cubicBezTo>
                  <a:pt x="2833853" y="1883025"/>
                  <a:pt x="2834796" y="2011227"/>
                  <a:pt x="2819717" y="2138038"/>
                </a:cubicBezTo>
                <a:cubicBezTo>
                  <a:pt x="2811335" y="2205118"/>
                  <a:pt x="2811679" y="2273002"/>
                  <a:pt x="2820738" y="2339992"/>
                </a:cubicBezTo>
                <a:cubicBezTo>
                  <a:pt x="2827117" y="2381582"/>
                  <a:pt x="2826415" y="2423364"/>
                  <a:pt x="2825315" y="2465177"/>
                </a:cubicBezTo>
                <a:lnTo>
                  <a:pt x="2825058" y="2479654"/>
                </a:lnTo>
                <a:lnTo>
                  <a:pt x="2679762" y="2483128"/>
                </a:lnTo>
                <a:cubicBezTo>
                  <a:pt x="2618897" y="2485860"/>
                  <a:pt x="2558084" y="2490067"/>
                  <a:pt x="2497351" y="2496347"/>
                </a:cubicBezTo>
                <a:cubicBezTo>
                  <a:pt x="2332771" y="2513422"/>
                  <a:pt x="2168953" y="2506649"/>
                  <a:pt x="2004501" y="2503544"/>
                </a:cubicBezTo>
                <a:cubicBezTo>
                  <a:pt x="1819728" y="2500017"/>
                  <a:pt x="1634831" y="2501710"/>
                  <a:pt x="1450058" y="2501710"/>
                </a:cubicBezTo>
                <a:cubicBezTo>
                  <a:pt x="1369673" y="2501992"/>
                  <a:pt x="1289796" y="2497193"/>
                  <a:pt x="1209792" y="2489009"/>
                </a:cubicBezTo>
                <a:cubicBezTo>
                  <a:pt x="1093723" y="2477295"/>
                  <a:pt x="978288" y="2491407"/>
                  <a:pt x="863997" y="2510177"/>
                </a:cubicBezTo>
                <a:cubicBezTo>
                  <a:pt x="784361" y="2521298"/>
                  <a:pt x="704102" y="2526010"/>
                  <a:pt x="623857" y="2524289"/>
                </a:cubicBezTo>
                <a:cubicBezTo>
                  <a:pt x="427783" y="2524430"/>
                  <a:pt x="232091" y="2514693"/>
                  <a:pt x="36524" y="2497052"/>
                </a:cubicBezTo>
                <a:lnTo>
                  <a:pt x="13350" y="2496674"/>
                </a:lnTo>
                <a:lnTo>
                  <a:pt x="17533" y="2292198"/>
                </a:lnTo>
                <a:cubicBezTo>
                  <a:pt x="19808" y="2209062"/>
                  <a:pt x="21290" y="2125926"/>
                  <a:pt x="17874" y="2042789"/>
                </a:cubicBezTo>
                <a:cubicBezTo>
                  <a:pt x="8899" y="1823109"/>
                  <a:pt x="-1415" y="1603430"/>
                  <a:pt x="13052" y="1383876"/>
                </a:cubicBezTo>
                <a:cubicBezTo>
                  <a:pt x="22963" y="1233390"/>
                  <a:pt x="35957" y="1082147"/>
                  <a:pt x="31938" y="930905"/>
                </a:cubicBezTo>
                <a:cubicBezTo>
                  <a:pt x="27652" y="775629"/>
                  <a:pt x="13587" y="620983"/>
                  <a:pt x="3274" y="466086"/>
                </a:cubicBezTo>
                <a:cubicBezTo>
                  <a:pt x="-4187" y="352451"/>
                  <a:pt x="1117" y="238378"/>
                  <a:pt x="19079" y="125790"/>
                </a:cubicBezTo>
                <a:cubicBezTo>
                  <a:pt x="25442" y="85647"/>
                  <a:pt x="27250" y="45378"/>
                  <a:pt x="26899" y="5094"/>
                </a:cubicBezTo>
                <a:close/>
              </a:path>
            </a:pathLst>
          </a:custGeom>
        </p:spPr>
      </p:pic>
      <p:sp>
        <p:nvSpPr>
          <p:cNvPr id="66" name="sketch line">
            <a:extLst>
              <a:ext uri="{FF2B5EF4-FFF2-40B4-BE49-F238E27FC236}">
                <a16:creationId xmlns:a16="http://schemas.microsoft.com/office/drawing/2014/main" id="{2EA3E16E-E32B-4992-ADBC-EA9C33A6F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9" y="2579272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uva 14" descr="Kuva, joka sisältää kohteen ulko, puu, henkilö, urheilu&#10;&#10;Kuvaus luotu automaattisesti">
            <a:extLst>
              <a:ext uri="{FF2B5EF4-FFF2-40B4-BE49-F238E27FC236}">
                <a16:creationId xmlns:a16="http://schemas.microsoft.com/office/drawing/2014/main" id="{78AB02F3-C476-4454-A38D-4B18E956F4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62" r="1" b="1"/>
          <a:stretch/>
        </p:blipFill>
        <p:spPr>
          <a:xfrm>
            <a:off x="1" y="2716074"/>
            <a:ext cx="5909625" cy="4141924"/>
          </a:xfrm>
          <a:custGeom>
            <a:avLst/>
            <a:gdLst/>
            <a:ahLst/>
            <a:cxnLst/>
            <a:rect l="l" t="t" r="r" b="b"/>
            <a:pathLst>
              <a:path w="5909625" h="4141924">
                <a:moveTo>
                  <a:pt x="1823444" y="1329"/>
                </a:moveTo>
                <a:cubicBezTo>
                  <a:pt x="1893960" y="3895"/>
                  <a:pt x="1964367" y="10183"/>
                  <a:pt x="2034428" y="20181"/>
                </a:cubicBezTo>
                <a:cubicBezTo>
                  <a:pt x="2139449" y="36834"/>
                  <a:pt x="2245360" y="26532"/>
                  <a:pt x="2350889" y="19476"/>
                </a:cubicBezTo>
                <a:cubicBezTo>
                  <a:pt x="2478642" y="10867"/>
                  <a:pt x="2606268" y="6210"/>
                  <a:pt x="2734275" y="20323"/>
                </a:cubicBezTo>
                <a:cubicBezTo>
                  <a:pt x="2825326" y="30483"/>
                  <a:pt x="2916886" y="21029"/>
                  <a:pt x="3008193" y="15383"/>
                </a:cubicBezTo>
                <a:cubicBezTo>
                  <a:pt x="3103486" y="8045"/>
                  <a:pt x="3199137" y="8045"/>
                  <a:pt x="3294430" y="15383"/>
                </a:cubicBezTo>
                <a:cubicBezTo>
                  <a:pt x="3381546" y="22750"/>
                  <a:pt x="3469080" y="21000"/>
                  <a:pt x="3555904" y="10161"/>
                </a:cubicBezTo>
                <a:cubicBezTo>
                  <a:pt x="3657497" y="-1693"/>
                  <a:pt x="3759089" y="7480"/>
                  <a:pt x="3860682" y="16089"/>
                </a:cubicBezTo>
                <a:cubicBezTo>
                  <a:pt x="4039485" y="31472"/>
                  <a:pt x="4218161" y="24557"/>
                  <a:pt x="4396583" y="13266"/>
                </a:cubicBezTo>
                <a:cubicBezTo>
                  <a:pt x="4519422" y="6041"/>
                  <a:pt x="4642589" y="10007"/>
                  <a:pt x="4764856" y="25121"/>
                </a:cubicBezTo>
                <a:cubicBezTo>
                  <a:pt x="4813493" y="30483"/>
                  <a:pt x="4862258" y="29496"/>
                  <a:pt x="4911023" y="30483"/>
                </a:cubicBezTo>
                <a:cubicBezTo>
                  <a:pt x="4915721" y="30625"/>
                  <a:pt x="4920801" y="29108"/>
                  <a:pt x="4925690" y="28984"/>
                </a:cubicBezTo>
                <a:lnTo>
                  <a:pt x="4927821" y="30065"/>
                </a:lnTo>
                <a:lnTo>
                  <a:pt x="4960258" y="27641"/>
                </a:lnTo>
                <a:lnTo>
                  <a:pt x="4964870" y="27986"/>
                </a:lnTo>
                <a:lnTo>
                  <a:pt x="4964882" y="27978"/>
                </a:lnTo>
                <a:cubicBezTo>
                  <a:pt x="4969755" y="27908"/>
                  <a:pt x="4974899" y="29284"/>
                  <a:pt x="4979471" y="28790"/>
                </a:cubicBezTo>
                <a:cubicBezTo>
                  <a:pt x="5154578" y="12123"/>
                  <a:pt x="5330536" y="9611"/>
                  <a:pt x="5505974" y="21310"/>
                </a:cubicBezTo>
                <a:cubicBezTo>
                  <a:pt x="5586740" y="25614"/>
                  <a:pt x="5667442" y="25544"/>
                  <a:pt x="5748129" y="23092"/>
                </a:cubicBezTo>
                <a:lnTo>
                  <a:pt x="5892006" y="15658"/>
                </a:lnTo>
                <a:lnTo>
                  <a:pt x="5894187" y="91357"/>
                </a:lnTo>
                <a:cubicBezTo>
                  <a:pt x="5891252" y="119679"/>
                  <a:pt x="5887042" y="148001"/>
                  <a:pt x="5881429" y="176068"/>
                </a:cubicBezTo>
                <a:cubicBezTo>
                  <a:pt x="5868671" y="240494"/>
                  <a:pt x="5878112" y="303645"/>
                  <a:pt x="5888063" y="367433"/>
                </a:cubicBezTo>
                <a:cubicBezTo>
                  <a:pt x="5896291" y="414790"/>
                  <a:pt x="5896291" y="463218"/>
                  <a:pt x="5888063" y="510574"/>
                </a:cubicBezTo>
                <a:cubicBezTo>
                  <a:pt x="5868926" y="612636"/>
                  <a:pt x="5879515" y="714697"/>
                  <a:pt x="5889083" y="815610"/>
                </a:cubicBezTo>
                <a:cubicBezTo>
                  <a:pt x="5901841" y="951224"/>
                  <a:pt x="5908220" y="1085690"/>
                  <a:pt x="5876326" y="1220284"/>
                </a:cubicBezTo>
                <a:cubicBezTo>
                  <a:pt x="5856296" y="1304994"/>
                  <a:pt x="5872754" y="1390981"/>
                  <a:pt x="5883342" y="1475437"/>
                </a:cubicBezTo>
                <a:cubicBezTo>
                  <a:pt x="5891354" y="1538243"/>
                  <a:pt x="5892298" y="1601751"/>
                  <a:pt x="5886149" y="1664761"/>
                </a:cubicBezTo>
                <a:cubicBezTo>
                  <a:pt x="5876836" y="1760329"/>
                  <a:pt x="5880140" y="1856713"/>
                  <a:pt x="5895972" y="1951426"/>
                </a:cubicBezTo>
                <a:cubicBezTo>
                  <a:pt x="5905362" y="2004791"/>
                  <a:pt x="5901727" y="2059623"/>
                  <a:pt x="5885384" y="2111279"/>
                </a:cubicBezTo>
                <a:cubicBezTo>
                  <a:pt x="5861527" y="2185401"/>
                  <a:pt x="5875943" y="2261054"/>
                  <a:pt x="5885384" y="2335942"/>
                </a:cubicBezTo>
                <a:cubicBezTo>
                  <a:pt x="5899545" y="2453440"/>
                  <a:pt x="5916513" y="2570683"/>
                  <a:pt x="5906434" y="2689584"/>
                </a:cubicBezTo>
                <a:cubicBezTo>
                  <a:pt x="5904839" y="2722155"/>
                  <a:pt x="5900310" y="2754521"/>
                  <a:pt x="5892910" y="2786288"/>
                </a:cubicBezTo>
                <a:cubicBezTo>
                  <a:pt x="5859473" y="2908978"/>
                  <a:pt x="5857980" y="3038188"/>
                  <a:pt x="5888573" y="3161618"/>
                </a:cubicBezTo>
                <a:cubicBezTo>
                  <a:pt x="5920978" y="3294426"/>
                  <a:pt x="5914089" y="3426468"/>
                  <a:pt x="5880791" y="3558127"/>
                </a:cubicBezTo>
                <a:cubicBezTo>
                  <a:pt x="5844074" y="3697862"/>
                  <a:pt x="5840847" y="3844294"/>
                  <a:pt x="5871350" y="3985509"/>
                </a:cubicBezTo>
                <a:lnTo>
                  <a:pt x="5884107" y="4141924"/>
                </a:lnTo>
                <a:lnTo>
                  <a:pt x="0" y="4141924"/>
                </a:lnTo>
                <a:lnTo>
                  <a:pt x="0" y="18996"/>
                </a:lnTo>
                <a:lnTo>
                  <a:pt x="114789" y="16636"/>
                </a:lnTo>
                <a:cubicBezTo>
                  <a:pt x="229350" y="12949"/>
                  <a:pt x="343737" y="7904"/>
                  <a:pt x="457838" y="9315"/>
                </a:cubicBezTo>
                <a:cubicBezTo>
                  <a:pt x="553081" y="10444"/>
                  <a:pt x="648070" y="31612"/>
                  <a:pt x="743567" y="27661"/>
                </a:cubicBezTo>
                <a:cubicBezTo>
                  <a:pt x="1032979" y="16089"/>
                  <a:pt x="1322518" y="19899"/>
                  <a:pt x="1611803" y="4799"/>
                </a:cubicBezTo>
                <a:cubicBezTo>
                  <a:pt x="1682301" y="-85"/>
                  <a:pt x="1752927" y="-1238"/>
                  <a:pt x="1823444" y="1329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B596FC-3101-4B13-A299-9AE15957A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1809" y="1522946"/>
            <a:ext cx="4851990" cy="4383951"/>
          </a:xfrm>
        </p:spPr>
        <p:txBody>
          <a:bodyPr>
            <a:normAutofit/>
          </a:bodyPr>
          <a:lstStyle/>
          <a:p>
            <a:r>
              <a:rPr lang="fi-FI" sz="1200" dirty="0"/>
              <a:t>15 vapaa-ajan liikuntasuoritus 1 kuntoisuusloma</a:t>
            </a:r>
          </a:p>
          <a:p>
            <a:pPr lvl="1"/>
            <a:r>
              <a:rPr lang="fi-FI" sz="1200" dirty="0"/>
              <a:t>165 palveleva voi ansaita max 1 kuntoisuuslomaa VLK:sta</a:t>
            </a:r>
          </a:p>
          <a:p>
            <a:pPr lvl="1"/>
            <a:r>
              <a:rPr lang="fi-FI" sz="1200" dirty="0"/>
              <a:t>255 palveleva voi ansaita max 2 kuntoisuuslomaa VLK:sta</a:t>
            </a:r>
          </a:p>
          <a:p>
            <a:pPr lvl="1"/>
            <a:r>
              <a:rPr lang="fi-FI" sz="1200" dirty="0"/>
              <a:t>347 palveleva voi ansaita max 3 kuntoisuuslomaa VLK:sta</a:t>
            </a:r>
            <a:br>
              <a:rPr lang="fi-FI" sz="1200" dirty="0"/>
            </a:br>
            <a:br>
              <a:rPr lang="fi-FI" sz="1200" dirty="0"/>
            </a:br>
            <a:br>
              <a:rPr lang="fi-FI" sz="1200" dirty="0"/>
            </a:br>
            <a:r>
              <a:rPr lang="fi-FI" sz="1200" i="1" dirty="0"/>
              <a:t>(Voisittain noin 8 000 tuhatta kuntoisuuslomaa yhteensä)</a:t>
            </a:r>
            <a:endParaRPr lang="fi-FI" sz="1200" dirty="0"/>
          </a:p>
          <a:p>
            <a:r>
              <a:rPr lang="fi-FI" sz="1800" dirty="0"/>
              <a:t>Tapahtumiin tai turnauksiin ilmoittautuminen.</a:t>
            </a:r>
          </a:p>
          <a:p>
            <a:r>
              <a:rPr lang="fi-FI" sz="1800" dirty="0"/>
              <a:t>Varusmiestoimikunta voi seurata yksiköiden / joukkueiden liikkumismääriä.</a:t>
            </a:r>
          </a:p>
          <a:p>
            <a:r>
              <a:rPr lang="fi-FI" sz="1800" dirty="0"/>
              <a:t>Henkilökunta saa tiedot liikuntatilojen, sekä liikuntavälineiden käyttöasteesta ja voi reagoida tarpeen mukaan.</a:t>
            </a:r>
          </a:p>
          <a:p>
            <a:r>
              <a:rPr lang="fi-FI" sz="1800" dirty="0"/>
              <a:t>Puolustusministeriö ja Puolustusvoimien Pääesikunta seuraa varusmiesten vapaa-ajan liikunta suoritusmääriä vuosittain.</a:t>
            </a:r>
          </a:p>
        </p:txBody>
      </p:sp>
      <p:pic>
        <p:nvPicPr>
          <p:cNvPr id="17" name="Kuva 1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C92A88E4-3815-4FD5-9014-7CEA18700D3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5769" y="5922449"/>
            <a:ext cx="1760870" cy="920683"/>
          </a:xfrm>
          <a:prstGeom prst="rect">
            <a:avLst/>
          </a:prstGeom>
        </p:spPr>
      </p:pic>
      <p:pic>
        <p:nvPicPr>
          <p:cNvPr id="20" name="Kuva 1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DB0CB69-1462-4773-BA50-BB9E893E856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870" y="5906897"/>
            <a:ext cx="2766837" cy="9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422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F19E-1F57-E9B0-0C4E-946D2D90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158F8C73-EA5D-0D4C-4B0A-F65D56C38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34BEBAA-637C-45B0-D0FE-B2E0BEB9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993" y="1202867"/>
            <a:ext cx="4851990" cy="962946"/>
          </a:xfrm>
        </p:spPr>
        <p:txBody>
          <a:bodyPr anchor="b"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Toimintasäännöt</a:t>
            </a:r>
          </a:p>
        </p:txBody>
      </p:sp>
      <p:pic>
        <p:nvPicPr>
          <p:cNvPr id="9" name="Kuva 8" descr="Kuva, joka sisältää kohteen sisä, henkilö&#10;&#10;Kuvaus luotu automaattisesti">
            <a:extLst>
              <a:ext uri="{FF2B5EF4-FFF2-40B4-BE49-F238E27FC236}">
                <a16:creationId xmlns:a16="http://schemas.microsoft.com/office/drawing/2014/main" id="{8A5316C4-752D-4332-B284-D601269AEC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96" r="15722"/>
          <a:stretch/>
        </p:blipFill>
        <p:spPr>
          <a:xfrm>
            <a:off x="2" y="2"/>
            <a:ext cx="2873113" cy="2520153"/>
          </a:xfrm>
          <a:custGeom>
            <a:avLst/>
            <a:gdLst/>
            <a:ahLst/>
            <a:cxnLst/>
            <a:rect l="l" t="t" r="r" b="b"/>
            <a:pathLst>
              <a:path w="2873113" h="2520153">
                <a:moveTo>
                  <a:pt x="0" y="0"/>
                </a:moveTo>
                <a:lnTo>
                  <a:pt x="2863050" y="0"/>
                </a:lnTo>
                <a:lnTo>
                  <a:pt x="2860357" y="23417"/>
                </a:lnTo>
                <a:cubicBezTo>
                  <a:pt x="2854714" y="58297"/>
                  <a:pt x="2848787" y="93209"/>
                  <a:pt x="2846577" y="128562"/>
                </a:cubicBezTo>
                <a:cubicBezTo>
                  <a:pt x="2835325" y="313204"/>
                  <a:pt x="2844701" y="497594"/>
                  <a:pt x="2857292" y="681606"/>
                </a:cubicBezTo>
                <a:cubicBezTo>
                  <a:pt x="2874974" y="930009"/>
                  <a:pt x="2873501" y="1179283"/>
                  <a:pt x="2852872" y="1427485"/>
                </a:cubicBezTo>
                <a:cubicBezTo>
                  <a:pt x="2831655" y="1647555"/>
                  <a:pt x="2835660" y="1869138"/>
                  <a:pt x="2864794" y="2088415"/>
                </a:cubicBezTo>
                <a:cubicBezTo>
                  <a:pt x="2882609" y="2212685"/>
                  <a:pt x="2866535" y="2338091"/>
                  <a:pt x="2864794" y="2462992"/>
                </a:cubicBezTo>
                <a:lnTo>
                  <a:pt x="2863832" y="2503401"/>
                </a:lnTo>
                <a:lnTo>
                  <a:pt x="2759379" y="2506812"/>
                </a:lnTo>
                <a:cubicBezTo>
                  <a:pt x="2718815" y="2505399"/>
                  <a:pt x="2678327" y="2501250"/>
                  <a:pt x="2638141" y="2494371"/>
                </a:cubicBezTo>
                <a:cubicBezTo>
                  <a:pt x="2542898" y="2477013"/>
                  <a:pt x="2447655" y="2484775"/>
                  <a:pt x="2352412" y="2491125"/>
                </a:cubicBezTo>
                <a:cubicBezTo>
                  <a:pt x="2090938" y="2508483"/>
                  <a:pt x="1829464" y="2529652"/>
                  <a:pt x="1567101" y="2515539"/>
                </a:cubicBezTo>
                <a:cubicBezTo>
                  <a:pt x="1511098" y="2512576"/>
                  <a:pt x="1456492" y="2499593"/>
                  <a:pt x="1400871" y="2494229"/>
                </a:cubicBezTo>
                <a:cubicBezTo>
                  <a:pt x="1239211" y="2478564"/>
                  <a:pt x="1078187" y="2496912"/>
                  <a:pt x="916909" y="2504391"/>
                </a:cubicBezTo>
                <a:cubicBezTo>
                  <a:pt x="738423" y="2515144"/>
                  <a:pt x="559493" y="2512971"/>
                  <a:pt x="381262" y="2497899"/>
                </a:cubicBezTo>
                <a:cubicBezTo>
                  <a:pt x="284495" y="2488444"/>
                  <a:pt x="187601" y="2485233"/>
                  <a:pt x="90675" y="2486397"/>
                </a:cubicBezTo>
                <a:lnTo>
                  <a:pt x="0" y="2490996"/>
                </a:lnTo>
                <a:close/>
              </a:path>
            </a:pathLst>
          </a:custGeom>
        </p:spPr>
      </p:pic>
      <p:pic>
        <p:nvPicPr>
          <p:cNvPr id="11" name="Kuva 10" descr="Kuva, joka sisältää kohteen sisä, urheilu, laite, levytanko&#10;&#10;Kuvaus luotu automaattisesti">
            <a:extLst>
              <a:ext uri="{FF2B5EF4-FFF2-40B4-BE49-F238E27FC236}">
                <a16:creationId xmlns:a16="http://schemas.microsoft.com/office/drawing/2014/main" id="{55E7CE10-46CB-2BA6-F420-6E47117963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1" r="20692" b="2"/>
          <a:stretch/>
        </p:blipFill>
        <p:spPr>
          <a:xfrm>
            <a:off x="3060436" y="10"/>
            <a:ext cx="2843573" cy="2524624"/>
          </a:xfrm>
          <a:custGeom>
            <a:avLst/>
            <a:gdLst/>
            <a:ahLst/>
            <a:cxnLst/>
            <a:rect l="l" t="t" r="r" b="b"/>
            <a:pathLst>
              <a:path w="2843573" h="2524634">
                <a:moveTo>
                  <a:pt x="26682" y="0"/>
                </a:moveTo>
                <a:lnTo>
                  <a:pt x="2822452" y="0"/>
                </a:lnTo>
                <a:lnTo>
                  <a:pt x="2820993" y="10824"/>
                </a:lnTo>
                <a:cubicBezTo>
                  <a:pt x="2808235" y="122326"/>
                  <a:pt x="2818697" y="233190"/>
                  <a:pt x="2829285" y="343799"/>
                </a:cubicBezTo>
                <a:cubicBezTo>
                  <a:pt x="2840997" y="479092"/>
                  <a:pt x="2837348" y="615270"/>
                  <a:pt x="2818441" y="749749"/>
                </a:cubicBezTo>
                <a:cubicBezTo>
                  <a:pt x="2807788" y="840800"/>
                  <a:pt x="2808044" y="932796"/>
                  <a:pt x="2819207" y="1023783"/>
                </a:cubicBezTo>
                <a:cubicBezTo>
                  <a:pt x="2837578" y="1193205"/>
                  <a:pt x="2863349" y="1363775"/>
                  <a:pt x="2819207" y="1534090"/>
                </a:cubicBezTo>
                <a:cubicBezTo>
                  <a:pt x="2800453" y="1606554"/>
                  <a:pt x="2806449" y="1682589"/>
                  <a:pt x="2816911" y="1756456"/>
                </a:cubicBezTo>
                <a:cubicBezTo>
                  <a:pt x="2833853" y="1883025"/>
                  <a:pt x="2834796" y="2011227"/>
                  <a:pt x="2819717" y="2138038"/>
                </a:cubicBezTo>
                <a:cubicBezTo>
                  <a:pt x="2811335" y="2205118"/>
                  <a:pt x="2811679" y="2273002"/>
                  <a:pt x="2820738" y="2339992"/>
                </a:cubicBezTo>
                <a:cubicBezTo>
                  <a:pt x="2827117" y="2381582"/>
                  <a:pt x="2826415" y="2423364"/>
                  <a:pt x="2825315" y="2465177"/>
                </a:cubicBezTo>
                <a:lnTo>
                  <a:pt x="2825058" y="2479654"/>
                </a:lnTo>
                <a:lnTo>
                  <a:pt x="2679762" y="2483128"/>
                </a:lnTo>
                <a:cubicBezTo>
                  <a:pt x="2618897" y="2485860"/>
                  <a:pt x="2558084" y="2490067"/>
                  <a:pt x="2497351" y="2496347"/>
                </a:cubicBezTo>
                <a:cubicBezTo>
                  <a:pt x="2332771" y="2513422"/>
                  <a:pt x="2168953" y="2506649"/>
                  <a:pt x="2004501" y="2503544"/>
                </a:cubicBezTo>
                <a:cubicBezTo>
                  <a:pt x="1819728" y="2500017"/>
                  <a:pt x="1634831" y="2501710"/>
                  <a:pt x="1450058" y="2501710"/>
                </a:cubicBezTo>
                <a:cubicBezTo>
                  <a:pt x="1369673" y="2501992"/>
                  <a:pt x="1289796" y="2497193"/>
                  <a:pt x="1209792" y="2489009"/>
                </a:cubicBezTo>
                <a:cubicBezTo>
                  <a:pt x="1093723" y="2477295"/>
                  <a:pt x="978288" y="2491407"/>
                  <a:pt x="863997" y="2510177"/>
                </a:cubicBezTo>
                <a:cubicBezTo>
                  <a:pt x="784361" y="2521298"/>
                  <a:pt x="704102" y="2526010"/>
                  <a:pt x="623857" y="2524289"/>
                </a:cubicBezTo>
                <a:cubicBezTo>
                  <a:pt x="427783" y="2524430"/>
                  <a:pt x="232091" y="2514693"/>
                  <a:pt x="36524" y="2497052"/>
                </a:cubicBezTo>
                <a:lnTo>
                  <a:pt x="13350" y="2496674"/>
                </a:lnTo>
                <a:lnTo>
                  <a:pt x="17533" y="2292198"/>
                </a:lnTo>
                <a:cubicBezTo>
                  <a:pt x="19808" y="2209062"/>
                  <a:pt x="21290" y="2125926"/>
                  <a:pt x="17874" y="2042789"/>
                </a:cubicBezTo>
                <a:cubicBezTo>
                  <a:pt x="8899" y="1823109"/>
                  <a:pt x="-1415" y="1603430"/>
                  <a:pt x="13052" y="1383876"/>
                </a:cubicBezTo>
                <a:cubicBezTo>
                  <a:pt x="22963" y="1233390"/>
                  <a:pt x="35957" y="1082147"/>
                  <a:pt x="31938" y="930905"/>
                </a:cubicBezTo>
                <a:cubicBezTo>
                  <a:pt x="27652" y="775629"/>
                  <a:pt x="13587" y="620983"/>
                  <a:pt x="3274" y="466086"/>
                </a:cubicBezTo>
                <a:cubicBezTo>
                  <a:pt x="-4187" y="352451"/>
                  <a:pt x="1117" y="238378"/>
                  <a:pt x="19079" y="125790"/>
                </a:cubicBezTo>
                <a:cubicBezTo>
                  <a:pt x="25442" y="85647"/>
                  <a:pt x="27250" y="45378"/>
                  <a:pt x="26899" y="5094"/>
                </a:cubicBezTo>
                <a:close/>
              </a:path>
            </a:pathLst>
          </a:custGeom>
        </p:spPr>
      </p:pic>
      <p:sp>
        <p:nvSpPr>
          <p:cNvPr id="66" name="sketch line">
            <a:extLst>
              <a:ext uri="{FF2B5EF4-FFF2-40B4-BE49-F238E27FC236}">
                <a16:creationId xmlns:a16="http://schemas.microsoft.com/office/drawing/2014/main" id="{F8EC49C8-7E51-3319-187D-8909BE6FF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9" y="2579272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Kuva 14" descr="Kuva, joka sisältää kohteen ulko, puu, henkilö, urheilu&#10;&#10;Kuvaus luotu automaattisesti">
            <a:extLst>
              <a:ext uri="{FF2B5EF4-FFF2-40B4-BE49-F238E27FC236}">
                <a16:creationId xmlns:a16="http://schemas.microsoft.com/office/drawing/2014/main" id="{674D00E9-D2AF-2679-B60E-7DEC6854E4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62" r="1" b="1"/>
          <a:stretch/>
        </p:blipFill>
        <p:spPr>
          <a:xfrm>
            <a:off x="1" y="2716074"/>
            <a:ext cx="5909625" cy="4141924"/>
          </a:xfrm>
          <a:custGeom>
            <a:avLst/>
            <a:gdLst/>
            <a:ahLst/>
            <a:cxnLst/>
            <a:rect l="l" t="t" r="r" b="b"/>
            <a:pathLst>
              <a:path w="5909625" h="4141924">
                <a:moveTo>
                  <a:pt x="1823444" y="1329"/>
                </a:moveTo>
                <a:cubicBezTo>
                  <a:pt x="1893960" y="3895"/>
                  <a:pt x="1964367" y="10183"/>
                  <a:pt x="2034428" y="20181"/>
                </a:cubicBezTo>
                <a:cubicBezTo>
                  <a:pt x="2139449" y="36834"/>
                  <a:pt x="2245360" y="26532"/>
                  <a:pt x="2350889" y="19476"/>
                </a:cubicBezTo>
                <a:cubicBezTo>
                  <a:pt x="2478642" y="10867"/>
                  <a:pt x="2606268" y="6210"/>
                  <a:pt x="2734275" y="20323"/>
                </a:cubicBezTo>
                <a:cubicBezTo>
                  <a:pt x="2825326" y="30483"/>
                  <a:pt x="2916886" y="21029"/>
                  <a:pt x="3008193" y="15383"/>
                </a:cubicBezTo>
                <a:cubicBezTo>
                  <a:pt x="3103486" y="8045"/>
                  <a:pt x="3199137" y="8045"/>
                  <a:pt x="3294430" y="15383"/>
                </a:cubicBezTo>
                <a:cubicBezTo>
                  <a:pt x="3381546" y="22750"/>
                  <a:pt x="3469080" y="21000"/>
                  <a:pt x="3555904" y="10161"/>
                </a:cubicBezTo>
                <a:cubicBezTo>
                  <a:pt x="3657497" y="-1693"/>
                  <a:pt x="3759089" y="7480"/>
                  <a:pt x="3860682" y="16089"/>
                </a:cubicBezTo>
                <a:cubicBezTo>
                  <a:pt x="4039485" y="31472"/>
                  <a:pt x="4218161" y="24557"/>
                  <a:pt x="4396583" y="13266"/>
                </a:cubicBezTo>
                <a:cubicBezTo>
                  <a:pt x="4519422" y="6041"/>
                  <a:pt x="4642589" y="10007"/>
                  <a:pt x="4764856" y="25121"/>
                </a:cubicBezTo>
                <a:cubicBezTo>
                  <a:pt x="4813493" y="30483"/>
                  <a:pt x="4862258" y="29496"/>
                  <a:pt x="4911023" y="30483"/>
                </a:cubicBezTo>
                <a:cubicBezTo>
                  <a:pt x="4915721" y="30625"/>
                  <a:pt x="4920801" y="29108"/>
                  <a:pt x="4925690" y="28984"/>
                </a:cubicBezTo>
                <a:lnTo>
                  <a:pt x="4927821" y="30065"/>
                </a:lnTo>
                <a:lnTo>
                  <a:pt x="4960258" y="27641"/>
                </a:lnTo>
                <a:lnTo>
                  <a:pt x="4964870" y="27986"/>
                </a:lnTo>
                <a:lnTo>
                  <a:pt x="4964882" y="27978"/>
                </a:lnTo>
                <a:cubicBezTo>
                  <a:pt x="4969755" y="27908"/>
                  <a:pt x="4974899" y="29284"/>
                  <a:pt x="4979471" y="28790"/>
                </a:cubicBezTo>
                <a:cubicBezTo>
                  <a:pt x="5154578" y="12123"/>
                  <a:pt x="5330536" y="9611"/>
                  <a:pt x="5505974" y="21310"/>
                </a:cubicBezTo>
                <a:cubicBezTo>
                  <a:pt x="5586740" y="25614"/>
                  <a:pt x="5667442" y="25544"/>
                  <a:pt x="5748129" y="23092"/>
                </a:cubicBezTo>
                <a:lnTo>
                  <a:pt x="5892006" y="15658"/>
                </a:lnTo>
                <a:lnTo>
                  <a:pt x="5894187" y="91357"/>
                </a:lnTo>
                <a:cubicBezTo>
                  <a:pt x="5891252" y="119679"/>
                  <a:pt x="5887042" y="148001"/>
                  <a:pt x="5881429" y="176068"/>
                </a:cubicBezTo>
                <a:cubicBezTo>
                  <a:pt x="5868671" y="240494"/>
                  <a:pt x="5878112" y="303645"/>
                  <a:pt x="5888063" y="367433"/>
                </a:cubicBezTo>
                <a:cubicBezTo>
                  <a:pt x="5896291" y="414790"/>
                  <a:pt x="5896291" y="463218"/>
                  <a:pt x="5888063" y="510574"/>
                </a:cubicBezTo>
                <a:cubicBezTo>
                  <a:pt x="5868926" y="612636"/>
                  <a:pt x="5879515" y="714697"/>
                  <a:pt x="5889083" y="815610"/>
                </a:cubicBezTo>
                <a:cubicBezTo>
                  <a:pt x="5901841" y="951224"/>
                  <a:pt x="5908220" y="1085690"/>
                  <a:pt x="5876326" y="1220284"/>
                </a:cubicBezTo>
                <a:cubicBezTo>
                  <a:pt x="5856296" y="1304994"/>
                  <a:pt x="5872754" y="1390981"/>
                  <a:pt x="5883342" y="1475437"/>
                </a:cubicBezTo>
                <a:cubicBezTo>
                  <a:pt x="5891354" y="1538243"/>
                  <a:pt x="5892298" y="1601751"/>
                  <a:pt x="5886149" y="1664761"/>
                </a:cubicBezTo>
                <a:cubicBezTo>
                  <a:pt x="5876836" y="1760329"/>
                  <a:pt x="5880140" y="1856713"/>
                  <a:pt x="5895972" y="1951426"/>
                </a:cubicBezTo>
                <a:cubicBezTo>
                  <a:pt x="5905362" y="2004791"/>
                  <a:pt x="5901727" y="2059623"/>
                  <a:pt x="5885384" y="2111279"/>
                </a:cubicBezTo>
                <a:cubicBezTo>
                  <a:pt x="5861527" y="2185401"/>
                  <a:pt x="5875943" y="2261054"/>
                  <a:pt x="5885384" y="2335942"/>
                </a:cubicBezTo>
                <a:cubicBezTo>
                  <a:pt x="5899545" y="2453440"/>
                  <a:pt x="5916513" y="2570683"/>
                  <a:pt x="5906434" y="2689584"/>
                </a:cubicBezTo>
                <a:cubicBezTo>
                  <a:pt x="5904839" y="2722155"/>
                  <a:pt x="5900310" y="2754521"/>
                  <a:pt x="5892910" y="2786288"/>
                </a:cubicBezTo>
                <a:cubicBezTo>
                  <a:pt x="5859473" y="2908978"/>
                  <a:pt x="5857980" y="3038188"/>
                  <a:pt x="5888573" y="3161618"/>
                </a:cubicBezTo>
                <a:cubicBezTo>
                  <a:pt x="5920978" y="3294426"/>
                  <a:pt x="5914089" y="3426468"/>
                  <a:pt x="5880791" y="3558127"/>
                </a:cubicBezTo>
                <a:cubicBezTo>
                  <a:pt x="5844074" y="3697862"/>
                  <a:pt x="5840847" y="3844294"/>
                  <a:pt x="5871350" y="3985509"/>
                </a:cubicBezTo>
                <a:lnTo>
                  <a:pt x="5884107" y="4141924"/>
                </a:lnTo>
                <a:lnTo>
                  <a:pt x="0" y="4141924"/>
                </a:lnTo>
                <a:lnTo>
                  <a:pt x="0" y="18996"/>
                </a:lnTo>
                <a:lnTo>
                  <a:pt x="114789" y="16636"/>
                </a:lnTo>
                <a:cubicBezTo>
                  <a:pt x="229350" y="12949"/>
                  <a:pt x="343737" y="7904"/>
                  <a:pt x="457838" y="9315"/>
                </a:cubicBezTo>
                <a:cubicBezTo>
                  <a:pt x="553081" y="10444"/>
                  <a:pt x="648070" y="31612"/>
                  <a:pt x="743567" y="27661"/>
                </a:cubicBezTo>
                <a:cubicBezTo>
                  <a:pt x="1032979" y="16089"/>
                  <a:pt x="1322518" y="19899"/>
                  <a:pt x="1611803" y="4799"/>
                </a:cubicBezTo>
                <a:cubicBezTo>
                  <a:pt x="1682301" y="-85"/>
                  <a:pt x="1752927" y="-1238"/>
                  <a:pt x="1823444" y="1329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9883D2-2E6C-A153-9BFB-68C82BF41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1808" y="2846851"/>
            <a:ext cx="5047063" cy="3330111"/>
          </a:xfrm>
        </p:spPr>
        <p:txBody>
          <a:bodyPr>
            <a:normAutofit/>
          </a:bodyPr>
          <a:lstStyle/>
          <a:p>
            <a:r>
              <a:rPr lang="fi-FI" sz="1800" b="1" dirty="0"/>
              <a:t>VLK – MERKINTÖJÄ EI SAA ANTAA PALVELUSLIIKUNNASTA!</a:t>
            </a:r>
          </a:p>
          <a:p>
            <a:r>
              <a:rPr lang="fi-FI" sz="1800" dirty="0"/>
              <a:t>Puutu huijaus tapauksiin välittömästi</a:t>
            </a:r>
          </a:p>
          <a:p>
            <a:pPr lvl="1"/>
            <a:r>
              <a:rPr lang="fi-FI" sz="1400" dirty="0"/>
              <a:t>Jos huijaus jatkuu, ole yhteydessä henkilökuntaan viipymättä.</a:t>
            </a:r>
          </a:p>
          <a:p>
            <a:pPr lvl="1"/>
            <a:r>
              <a:rPr lang="fi-FI" sz="1400" dirty="0"/>
              <a:t>Palvelusrikos johtaa esitutkintaa.</a:t>
            </a:r>
          </a:p>
          <a:p>
            <a:pPr lvl="1"/>
            <a:r>
              <a:rPr lang="fi-FI" sz="1400" dirty="0"/>
              <a:t>Voi johtaa koko joukko-osastosi kerhotoiminnan keskeytymiseen.</a:t>
            </a:r>
          </a:p>
          <a:p>
            <a:r>
              <a:rPr lang="fi-FI" sz="1800" dirty="0"/>
              <a:t>HUOM!.</a:t>
            </a:r>
          </a:p>
          <a:p>
            <a:pPr lvl="1"/>
            <a:r>
              <a:rPr lang="fi-FI" sz="1400" dirty="0"/>
              <a:t>Erityisryhmän, jotka voivat saada pisteitä 24/7 kuten kuljettajat ja sotilaspoliisit joiden palvelus eroaa muista.</a:t>
            </a:r>
          </a:p>
        </p:txBody>
      </p:sp>
      <p:pic>
        <p:nvPicPr>
          <p:cNvPr id="17" name="Kuva 1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F311555-F151-6C9C-B775-92D1DCB453C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5769" y="5922449"/>
            <a:ext cx="1760870" cy="920683"/>
          </a:xfrm>
          <a:prstGeom prst="rect">
            <a:avLst/>
          </a:prstGeom>
        </p:spPr>
      </p:pic>
      <p:pic>
        <p:nvPicPr>
          <p:cNvPr id="20" name="Kuva 1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F7E4A97-CB74-5120-7FB3-E4DDEA805D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174" y="5907581"/>
            <a:ext cx="2766837" cy="9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368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0" descr="Kuva, joka sisältää kohteen teksti, Fontti, logo, symboli&#10;&#10;Kuvaus luotu automaattisest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589" y="31750"/>
            <a:ext cx="2212622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0"/>
          <p:cNvSpPr txBox="1">
            <a:spLocks noGrp="1"/>
          </p:cNvSpPr>
          <p:nvPr>
            <p:ph type="title"/>
          </p:nvPr>
        </p:nvSpPr>
        <p:spPr>
          <a:xfrm>
            <a:off x="2540000" y="241300"/>
            <a:ext cx="9357280" cy="76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200" dirty="0">
                <a:solidFill>
                  <a:schemeClr val="tx1"/>
                </a:solidFill>
              </a:rPr>
              <a:t>MINISTERIÖIDEN LIIKUNNAN JA LIIKKUMISEN TULOSKORTIT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196" name="Google Shape;196;p10"/>
          <p:cNvSpPr txBox="1">
            <a:spLocks noGrp="1"/>
          </p:cNvSpPr>
          <p:nvPr>
            <p:ph type="body" idx="1"/>
          </p:nvPr>
        </p:nvSpPr>
        <p:spPr>
          <a:xfrm>
            <a:off x="406400" y="1003300"/>
            <a:ext cx="11684000" cy="5854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numCol="1" anchor="t" anchorCtr="0" compatLnSpc="1">
            <a:prstTxWarp prst="textNoShape">
              <a:avLst/>
            </a:prstTxWarp>
            <a:normAutofit/>
          </a:bodyPr>
          <a:lstStyle/>
          <a:p>
            <a:pPr marL="228611" indent="-228611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800"/>
            </a:pPr>
            <a:r>
              <a:rPr lang="en-US" sz="1400" b="1" dirty="0" err="1">
                <a:solidFill>
                  <a:srgbClr val="252525"/>
                </a:solidFill>
                <a:latin typeface="Rubik"/>
                <a:ea typeface="Rubik"/>
                <a:cs typeface="Rubik"/>
                <a:sym typeface="Rubik"/>
              </a:rPr>
              <a:t>Tavoitteet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Suomen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etujen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mukainen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puolustuspolitiikka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Ennaltaehkäisevä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sotilaallinen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puolustuskyky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kyky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sotilaallisen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voimankäytön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torjuntaan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Turvallinen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yhteiskunta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sekä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varautuminen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laaja-alaisen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vaikuttamisen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torjuntaan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Kansainvälisen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turvallisuuden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vahvistaminen</a:t>
            </a:r>
            <a:endParaRPr sz="3200" dirty="0"/>
          </a:p>
          <a:p>
            <a:pPr marL="228611" indent="-152408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solidFill>
                <a:srgbClr val="25252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</a:pPr>
            <a:r>
              <a:rPr lang="en-US" sz="1400" b="1" dirty="0" err="1">
                <a:solidFill>
                  <a:srgbClr val="252525"/>
                </a:solidFill>
                <a:latin typeface="Rubik"/>
                <a:ea typeface="Rubik"/>
                <a:cs typeface="Rubik"/>
                <a:sym typeface="Rubik"/>
              </a:rPr>
              <a:t>Toimenpiteet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Varusmiesten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liikuntakoulutus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fyysinen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koulutus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Urheilukoulu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liikunta-aliupseerit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kansallinen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kansainvälinen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kilpailu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-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valmennustoiminta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sekä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täydennyskoulutus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Puolustusvoimien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henkilöstöliikunta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Muu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väestön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liikunnan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urheilun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edistäminen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Liikuntaan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liittyvä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tutkimus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-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kehittämistoiminta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sekä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professuurit</a:t>
            </a:r>
            <a:endParaRPr sz="3200" dirty="0"/>
          </a:p>
          <a:p>
            <a:pPr marL="228611" indent="-152408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400" dirty="0">
              <a:solidFill>
                <a:srgbClr val="25252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</a:pPr>
            <a:r>
              <a:rPr lang="en-US" sz="1400" b="1" dirty="0" err="1">
                <a:solidFill>
                  <a:srgbClr val="252525"/>
                </a:solidFill>
                <a:latin typeface="Rubik"/>
                <a:ea typeface="Rubik"/>
                <a:cs typeface="Rubik"/>
                <a:sym typeface="Rubik"/>
              </a:rPr>
              <a:t>Keskeiset</a:t>
            </a:r>
            <a:r>
              <a:rPr lang="en-US" sz="1400" b="1" dirty="0">
                <a:solidFill>
                  <a:srgbClr val="252525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1400" b="1" dirty="0" err="1">
                <a:solidFill>
                  <a:srgbClr val="252525"/>
                </a:solidFill>
                <a:latin typeface="Rubik"/>
                <a:ea typeface="Rubik"/>
                <a:cs typeface="Rubik"/>
                <a:sym typeface="Rubik"/>
              </a:rPr>
              <a:t>mittarit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Varusmiespalveluksen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keskeyttäneiden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osuus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(%)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Varusmiespalveluksen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aloittaneiden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miesten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kestävyyskunto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 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lihaskunto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Liikuntakoulutuksen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määrä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Varusmiesten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liikuntakerhojen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määrä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  (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kpl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)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sekä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osallistujien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kirjattujen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suoritusten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määrä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400" b="1" u="sng" dirty="0" err="1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kpl</a:t>
            </a:r>
            <a:r>
              <a:rPr lang="en-US" sz="1400" b="1" u="sng" dirty="0">
                <a:solidFill>
                  <a:srgbClr val="252525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)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Urheilukouluun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hakeneiden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määrä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kpl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)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valittujen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määrä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kpl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Urheilukoulun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käyneistä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kokee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kehittyvänsä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palvelusaikana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(%)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Ammattisotilaiden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kuntoindeksi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Reserviläisten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kestävyyskunto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ja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lihaskunto</a:t>
            </a:r>
            <a:endParaRPr sz="3200" dirty="0"/>
          </a:p>
          <a:p>
            <a:pPr marL="228611" indent="-228611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Font typeface="Arial"/>
              <a:buChar char="•"/>
            </a:pP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Reserviläisistä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fyysisen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toimintakyvyn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osalta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sijoituskelpoisia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sodanajan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00" dirty="0" err="1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tehtäviin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(%)</a:t>
            </a:r>
            <a:endParaRPr sz="3200" dirty="0"/>
          </a:p>
          <a:p>
            <a:pPr marL="0" indent="0">
              <a:spcBef>
                <a:spcPts val="240"/>
              </a:spcBef>
              <a:spcAft>
                <a:spcPts val="0"/>
              </a:spcAft>
              <a:buClr>
                <a:srgbClr val="252525"/>
              </a:buClr>
              <a:buSzPts val="1800"/>
              <a:buNone/>
            </a:pPr>
            <a:b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Lähde: </a:t>
            </a:r>
            <a:r>
              <a:rPr lang="en-US" sz="1400" u="sng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https://www.liikuntaneuvosto.fi/tuloskortit/puolustusministerio/</a:t>
            </a:r>
            <a:r>
              <a:rPr lang="en-US" sz="1400" dirty="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3200" dirty="0"/>
          </a:p>
        </p:txBody>
      </p:sp>
      <p:pic>
        <p:nvPicPr>
          <p:cNvPr id="197" name="Google Shape;197;p10" descr="Kuva, joka sisältää kohteen teksti, logo, symboli, tunnus&#10;&#10;Kuvaus luotu automaattisest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55780" y="5511800"/>
            <a:ext cx="2021920" cy="1061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A1FFD-6CF6-5076-21CF-B43BCD0DF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86AEB8-A22A-3281-3013-4893FB336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>
                <a:solidFill>
                  <a:schemeClr val="tx1"/>
                </a:solidFill>
              </a:rPr>
              <a:t>3. Miten johtaja voi vaikuttaa käytännössä?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0BFB6E-6AFC-D5B3-4609-1495000B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166"/>
            <a:ext cx="10515600" cy="4351338"/>
          </a:xfrm>
        </p:spPr>
        <p:txBody>
          <a:bodyPr/>
          <a:lstStyle/>
          <a:p>
            <a:r>
              <a:rPr lang="fi-FI" dirty="0"/>
              <a:t>Luo omalla esimerkilläsi kulttuuria, jossa liikkuminen ja toimintakyvystä huolehtiminen ovat luonnollinen osa arkea.</a:t>
            </a:r>
          </a:p>
          <a:p>
            <a:r>
              <a:rPr lang="fi-FI" dirty="0"/>
              <a:t>Mahdollista ja kannusta omaehtoiseen liikuntaan – kaikkea ei tarvitse itse järjestää.</a:t>
            </a:r>
          </a:p>
          <a:p>
            <a:r>
              <a:rPr lang="fi-FI" b="1" dirty="0"/>
              <a:t>Varusmiesten liikuntakerhot (VLK)</a:t>
            </a:r>
            <a:r>
              <a:rPr lang="fi-FI" dirty="0"/>
              <a:t> tarjoavat valmiin väylän liikuttaa joukkoa ja antaa aktiivisille varusmiehille vastuuta.</a:t>
            </a:r>
          </a:p>
          <a:p>
            <a:r>
              <a:rPr lang="fi-FI" dirty="0"/>
              <a:t>Sotilasurheiluliiton kilpailutoiminta tarjoaa henkilöstölle ja varusmiehille mahdollisuuden harjoitella, kilpailla ja ylläpitää omaa lajia.</a:t>
            </a:r>
          </a:p>
          <a:p>
            <a:r>
              <a:rPr lang="fi-FI" dirty="0"/>
              <a:t>Hyödynnä olemassa olevia rakenteita – </a:t>
            </a:r>
            <a:r>
              <a:rPr lang="fi-FI" b="1" dirty="0"/>
              <a:t>johtajan tehtävä ei ole olla joukon liikunnanohjaaja vaan mahdollistaa toimintakykyä tukeva kulttuuri.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13702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/>
          <p:nvPr/>
        </p:nvSpPr>
        <p:spPr>
          <a:xfrm rot="10800000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38885" b="-38883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p8"/>
          <p:cNvGrpSpPr/>
          <p:nvPr/>
        </p:nvGrpSpPr>
        <p:grpSpPr>
          <a:xfrm rot="-5400000">
            <a:off x="5709053" y="-1096275"/>
            <a:ext cx="725675" cy="12240220"/>
            <a:chOff x="0" y="-19050"/>
            <a:chExt cx="286687" cy="4835643"/>
          </a:xfrm>
        </p:grpSpPr>
        <p:sp>
          <p:nvSpPr>
            <p:cNvPr id="151" name="Google Shape;151;p8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 extrusionOk="0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>
              <a:gsLst>
                <a:gs pos="0">
                  <a:srgbClr val="696969">
                    <a:alpha val="40784"/>
                  </a:srgbClr>
                </a:gs>
                <a:gs pos="33333">
                  <a:srgbClr val="B4B4B4">
                    <a:alpha val="46666"/>
                  </a:srgbClr>
                </a:gs>
                <a:gs pos="66667">
                  <a:srgbClr val="EEEEEE">
                    <a:alpha val="40000"/>
                  </a:srgbClr>
                </a:gs>
                <a:gs pos="100000">
                  <a:srgbClr val="FBFBFB">
                    <a:alpha val="1215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8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8"/>
          <p:cNvGrpSpPr/>
          <p:nvPr/>
        </p:nvGrpSpPr>
        <p:grpSpPr>
          <a:xfrm>
            <a:off x="1159650" y="3741653"/>
            <a:ext cx="3063337" cy="2430547"/>
            <a:chOff x="0" y="-19050"/>
            <a:chExt cx="1210207" cy="960216"/>
          </a:xfrm>
        </p:grpSpPr>
        <p:sp>
          <p:nvSpPr>
            <p:cNvPr id="154" name="Google Shape;154;p8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 extrusionOk="0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36363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8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8"/>
          <p:cNvSpPr/>
          <p:nvPr/>
        </p:nvSpPr>
        <p:spPr>
          <a:xfrm>
            <a:off x="1320987" y="3685627"/>
            <a:ext cx="701490" cy="766410"/>
          </a:xfrm>
          <a:custGeom>
            <a:avLst/>
            <a:gdLst/>
            <a:ahLst/>
            <a:cxnLst/>
            <a:rect l="l" t="t" r="r" b="b"/>
            <a:pathLst>
              <a:path w="2136648" h="2334387" extrusionOk="0">
                <a:moveTo>
                  <a:pt x="1983994" y="0"/>
                </a:moveTo>
                <a:lnTo>
                  <a:pt x="144145" y="0"/>
                </a:lnTo>
                <a:cubicBezTo>
                  <a:pt x="64389" y="0"/>
                  <a:pt x="0" y="64262"/>
                  <a:pt x="0" y="143891"/>
                </a:cubicBezTo>
                <a:lnTo>
                  <a:pt x="0" y="2334387"/>
                </a:lnTo>
                <a:lnTo>
                  <a:pt x="991997" y="1949577"/>
                </a:lnTo>
                <a:lnTo>
                  <a:pt x="1983994" y="2334387"/>
                </a:lnTo>
                <a:lnTo>
                  <a:pt x="1983994" y="152400"/>
                </a:lnTo>
                <a:cubicBezTo>
                  <a:pt x="1983994" y="67945"/>
                  <a:pt x="2052574" y="0"/>
                  <a:pt x="2136648" y="0"/>
                </a:cubicBezTo>
                <a:lnTo>
                  <a:pt x="1983994" y="0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/>
          <p:nvPr/>
        </p:nvSpPr>
        <p:spPr>
          <a:xfrm>
            <a:off x="1320987" y="4623264"/>
            <a:ext cx="1370331" cy="1370605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39009" r="-39011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p8"/>
          <p:cNvGrpSpPr/>
          <p:nvPr/>
        </p:nvGrpSpPr>
        <p:grpSpPr>
          <a:xfrm>
            <a:off x="4562778" y="3741653"/>
            <a:ext cx="3063337" cy="2430547"/>
            <a:chOff x="0" y="-19050"/>
            <a:chExt cx="1210207" cy="960216"/>
          </a:xfrm>
        </p:grpSpPr>
        <p:sp>
          <p:nvSpPr>
            <p:cNvPr id="159" name="Google Shape;159;p8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 extrusionOk="0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36363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8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8"/>
          <p:cNvSpPr/>
          <p:nvPr/>
        </p:nvSpPr>
        <p:spPr>
          <a:xfrm>
            <a:off x="4724115" y="3685627"/>
            <a:ext cx="701490" cy="766410"/>
          </a:xfrm>
          <a:custGeom>
            <a:avLst/>
            <a:gdLst/>
            <a:ahLst/>
            <a:cxnLst/>
            <a:rect l="l" t="t" r="r" b="b"/>
            <a:pathLst>
              <a:path w="2136648" h="2334387" extrusionOk="0">
                <a:moveTo>
                  <a:pt x="1983994" y="0"/>
                </a:moveTo>
                <a:lnTo>
                  <a:pt x="144145" y="0"/>
                </a:lnTo>
                <a:cubicBezTo>
                  <a:pt x="64389" y="0"/>
                  <a:pt x="0" y="64262"/>
                  <a:pt x="0" y="143891"/>
                </a:cubicBezTo>
                <a:lnTo>
                  <a:pt x="0" y="2334387"/>
                </a:lnTo>
                <a:lnTo>
                  <a:pt x="991997" y="1949577"/>
                </a:lnTo>
                <a:lnTo>
                  <a:pt x="1983994" y="2334387"/>
                </a:lnTo>
                <a:lnTo>
                  <a:pt x="1983994" y="152400"/>
                </a:lnTo>
                <a:cubicBezTo>
                  <a:pt x="1983994" y="67945"/>
                  <a:pt x="2052574" y="0"/>
                  <a:pt x="2136648" y="0"/>
                </a:cubicBezTo>
                <a:lnTo>
                  <a:pt x="1983994" y="0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4724115" y="4623264"/>
            <a:ext cx="1370331" cy="1370605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8107" b="-28105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8"/>
          <p:cNvGrpSpPr/>
          <p:nvPr/>
        </p:nvGrpSpPr>
        <p:grpSpPr>
          <a:xfrm>
            <a:off x="7969014" y="3741653"/>
            <a:ext cx="3063337" cy="2430547"/>
            <a:chOff x="0" y="-19050"/>
            <a:chExt cx="1210207" cy="960216"/>
          </a:xfrm>
        </p:grpSpPr>
        <p:sp>
          <p:nvSpPr>
            <p:cNvPr id="164" name="Google Shape;164;p8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 extrusionOk="0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 cmpd="sng">
              <a:solidFill>
                <a:srgbClr val="36363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8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8"/>
          <p:cNvSpPr/>
          <p:nvPr/>
        </p:nvSpPr>
        <p:spPr>
          <a:xfrm>
            <a:off x="8130352" y="3685627"/>
            <a:ext cx="701490" cy="766410"/>
          </a:xfrm>
          <a:custGeom>
            <a:avLst/>
            <a:gdLst/>
            <a:ahLst/>
            <a:cxnLst/>
            <a:rect l="l" t="t" r="r" b="b"/>
            <a:pathLst>
              <a:path w="2136648" h="2334387" extrusionOk="0">
                <a:moveTo>
                  <a:pt x="1983994" y="0"/>
                </a:moveTo>
                <a:lnTo>
                  <a:pt x="144145" y="0"/>
                </a:lnTo>
                <a:cubicBezTo>
                  <a:pt x="64389" y="0"/>
                  <a:pt x="0" y="64262"/>
                  <a:pt x="0" y="143891"/>
                </a:cubicBezTo>
                <a:lnTo>
                  <a:pt x="0" y="2334387"/>
                </a:lnTo>
                <a:lnTo>
                  <a:pt x="991997" y="1949577"/>
                </a:lnTo>
                <a:lnTo>
                  <a:pt x="1983994" y="2334387"/>
                </a:lnTo>
                <a:lnTo>
                  <a:pt x="1983994" y="152400"/>
                </a:lnTo>
                <a:cubicBezTo>
                  <a:pt x="1983994" y="67945"/>
                  <a:pt x="2052574" y="0"/>
                  <a:pt x="2136648" y="0"/>
                </a:cubicBezTo>
                <a:lnTo>
                  <a:pt x="1983994" y="0"/>
                </a:lnTo>
                <a:close/>
              </a:path>
            </a:pathLst>
          </a:custGeom>
          <a:solidFill>
            <a:srgbClr val="363636"/>
          </a:solid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8130352" y="4623264"/>
            <a:ext cx="1370331" cy="1370605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48230" r="-48228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4811087" y="188339"/>
            <a:ext cx="2563316" cy="1711674"/>
          </a:xfrm>
          <a:custGeom>
            <a:avLst/>
            <a:gdLst/>
            <a:ahLst/>
            <a:cxnLst/>
            <a:rect l="l" t="t" r="r" b="b"/>
            <a:pathLst>
              <a:path w="3844974" h="2567511" extrusionOk="0">
                <a:moveTo>
                  <a:pt x="0" y="0"/>
                </a:moveTo>
                <a:lnTo>
                  <a:pt x="3844974" y="0"/>
                </a:lnTo>
                <a:lnTo>
                  <a:pt x="3844974" y="2567511"/>
                </a:lnTo>
                <a:lnTo>
                  <a:pt x="0" y="25675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3047904" y="1957163"/>
            <a:ext cx="6089682" cy="189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>
                <a:solidFill>
                  <a:srgbClr val="100F0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Keinot liikuntakerhojen määrän nostamiseen ja lajien määrän kasvattamiseen, sekä toiminnan laadun parantamiseen</a:t>
            </a:r>
            <a:endParaRPr sz="2200">
              <a:solidFill>
                <a:srgbClr val="100F0D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0" name="Google Shape;170;p8"/>
          <p:cNvSpPr txBox="1"/>
          <p:nvPr/>
        </p:nvSpPr>
        <p:spPr>
          <a:xfrm>
            <a:off x="2141014" y="3938956"/>
            <a:ext cx="1830261" cy="30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algn="ctr">
              <a:lnSpc>
                <a:spcPct val="13800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45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/>
          </a:p>
        </p:txBody>
      </p:sp>
      <p:sp>
        <p:nvSpPr>
          <p:cNvPr id="171" name="Google Shape;171;p8"/>
          <p:cNvSpPr txBox="1"/>
          <p:nvPr/>
        </p:nvSpPr>
        <p:spPr>
          <a:xfrm>
            <a:off x="2852655" y="4540255"/>
            <a:ext cx="1317152" cy="145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7976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57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Toiminnan käynnistäminen vaatii eniten henkilökunnan läsnäoloa, että kerhot saadaan käyntiin. Pelkkä hyvä valinta ei riitä vaan perehdystä tulee valvoa.</a:t>
            </a:r>
            <a:endParaRPr/>
          </a:p>
        </p:txBody>
      </p:sp>
      <p:sp>
        <p:nvSpPr>
          <p:cNvPr id="172" name="Google Shape;172;p8"/>
          <p:cNvSpPr txBox="1"/>
          <p:nvPr/>
        </p:nvSpPr>
        <p:spPr>
          <a:xfrm>
            <a:off x="2021989" y="4224967"/>
            <a:ext cx="2065331" cy="207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801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7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Rekrytointi ja perehdytys</a:t>
            </a:r>
            <a:endParaRPr/>
          </a:p>
        </p:txBody>
      </p:sp>
      <p:sp>
        <p:nvSpPr>
          <p:cNvPr id="173" name="Google Shape;173;p8"/>
          <p:cNvSpPr txBox="1"/>
          <p:nvPr/>
        </p:nvSpPr>
        <p:spPr>
          <a:xfrm>
            <a:off x="5544142" y="3938956"/>
            <a:ext cx="1830261" cy="30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algn="ctr">
              <a:lnSpc>
                <a:spcPct val="13800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45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/>
          </a:p>
        </p:txBody>
      </p:sp>
      <p:sp>
        <p:nvSpPr>
          <p:cNvPr id="174" name="Google Shape;174;p8"/>
          <p:cNvSpPr txBox="1"/>
          <p:nvPr/>
        </p:nvSpPr>
        <p:spPr>
          <a:xfrm>
            <a:off x="6173295" y="4648297"/>
            <a:ext cx="1317152" cy="109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7976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57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Yksiköiden VLK - ohjaajat ovat tärkeimmät henkilöt joukkueiden ja ryhmien saamiseksi liikkeelle peleihin ja tapahtumiin.</a:t>
            </a:r>
            <a:endParaRPr/>
          </a:p>
        </p:txBody>
      </p:sp>
      <p:sp>
        <p:nvSpPr>
          <p:cNvPr id="175" name="Google Shape;175;p8"/>
          <p:cNvSpPr txBox="1"/>
          <p:nvPr/>
        </p:nvSpPr>
        <p:spPr>
          <a:xfrm>
            <a:off x="5544142" y="4224967"/>
            <a:ext cx="1830261" cy="25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800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7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Yksikkövastaavat</a:t>
            </a:r>
            <a:endParaRPr/>
          </a:p>
        </p:txBody>
      </p:sp>
      <p:sp>
        <p:nvSpPr>
          <p:cNvPr id="176" name="Google Shape;176;p8"/>
          <p:cNvSpPr txBox="1"/>
          <p:nvPr/>
        </p:nvSpPr>
        <p:spPr>
          <a:xfrm>
            <a:off x="8950378" y="3938956"/>
            <a:ext cx="1830261" cy="30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1" algn="ctr">
              <a:lnSpc>
                <a:spcPct val="13800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45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/>
          </a:p>
        </p:txBody>
      </p:sp>
      <p:sp>
        <p:nvSpPr>
          <p:cNvPr id="177" name="Google Shape;177;p8"/>
          <p:cNvSpPr txBox="1"/>
          <p:nvPr/>
        </p:nvSpPr>
        <p:spPr>
          <a:xfrm>
            <a:off x="9636446" y="4552757"/>
            <a:ext cx="1317152" cy="145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7976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57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Tupien, joukkuiden ja yksiköiden välisesten tapahtumien ja turnausten järjestäminen varusmiesten vapaa-ajalla lisää ja nostaa koko VLK - toimintaa.</a:t>
            </a:r>
            <a:endParaRPr/>
          </a:p>
        </p:txBody>
      </p:sp>
      <p:sp>
        <p:nvSpPr>
          <p:cNvPr id="178" name="Google Shape;178;p8"/>
          <p:cNvSpPr txBox="1"/>
          <p:nvPr/>
        </p:nvSpPr>
        <p:spPr>
          <a:xfrm>
            <a:off x="8950378" y="4224967"/>
            <a:ext cx="1830261" cy="25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800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7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VLK - tapahtumat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A655E9-44AB-899E-AF31-46BB0C477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Henkilökunta mahdollistaa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F7EC63-62B4-B6B9-D284-C14872FCB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fi-FI" dirty="0"/>
              <a:t>Varmistakaa, että teidän joukollanne tai yksiköllänne on nimetty VLK – ohjaaja</a:t>
            </a:r>
            <a:br>
              <a:rPr lang="fi-FI" dirty="0"/>
            </a:br>
            <a:endParaRPr lang="fi-FI" dirty="0"/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Mahdollistakaan tarvittaessa VLK – ohjaan aikaisempi pääsy valmistelemaan vapaa-ajan liikuntatoimia</a:t>
            </a:r>
            <a:br>
              <a:rPr lang="fi-FI" dirty="0"/>
            </a:br>
            <a:endParaRPr lang="fi-FI" dirty="0"/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Jos joukko-osastollanne on säännöllisiä VLK – kerhoja kuten uintikerho lisääminen viikko-ohjelmaan parantaa tiedottamista.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Mahdollistakaa varusmiesten nopea pääsy palveluksen jälkeen liikkumaan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49831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urheilu, henkilö, nyrkkeily&#10;&#10;Kuvaus luotu automaattisesti">
            <a:extLst>
              <a:ext uri="{FF2B5EF4-FFF2-40B4-BE49-F238E27FC236}">
                <a16:creationId xmlns:a16="http://schemas.microsoft.com/office/drawing/2014/main" id="{E5BA532F-8973-EC17-2F05-4F06D9F3C9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9698" name="Otsikko 1">
            <a:extLst>
              <a:ext uri="{FF2B5EF4-FFF2-40B4-BE49-F238E27FC236}">
                <a16:creationId xmlns:a16="http://schemas.microsoft.com/office/drawing/2014/main" id="{B525AC3D-45D7-C975-5A53-DDEA09700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eaLnBrk="1" hangingPunct="1"/>
            <a:r>
              <a:rPr lang="en-US" altLang="fi-FI" sz="6000">
                <a:solidFill>
                  <a:srgbClr val="FFFFFF"/>
                </a:solidFill>
                <a:latin typeface="+mj-lt"/>
                <a:cs typeface="+mj-cs"/>
              </a:rPr>
              <a:t>Kilpailutoiminta</a:t>
            </a:r>
          </a:p>
        </p:txBody>
      </p:sp>
    </p:spTree>
    <p:extLst>
      <p:ext uri="{BB962C8B-B14F-4D97-AF65-F5344CB8AC3E}">
        <p14:creationId xmlns:p14="http://schemas.microsoft.com/office/powerpoint/2010/main" val="4071775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/>
          <p:nvPr/>
        </p:nvSpPr>
        <p:spPr>
          <a:xfrm>
            <a:off x="960726" y="499190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3803" b="-3802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3062034" y="499190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726" b="-725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1"/>
          <p:cNvSpPr/>
          <p:nvPr/>
        </p:nvSpPr>
        <p:spPr>
          <a:xfrm>
            <a:off x="5163081" y="499190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5147" r="-2514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1"/>
          <p:cNvSpPr/>
          <p:nvPr/>
        </p:nvSpPr>
        <p:spPr>
          <a:xfrm>
            <a:off x="7264129" y="499190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7411" r="-7413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"/>
          <p:cNvSpPr/>
          <p:nvPr/>
        </p:nvSpPr>
        <p:spPr>
          <a:xfrm>
            <a:off x="9365176" y="499190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25147" r="-2514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1"/>
          <p:cNvSpPr/>
          <p:nvPr/>
        </p:nvSpPr>
        <p:spPr>
          <a:xfrm>
            <a:off x="960726" y="293085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3803" b="-3802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3062034" y="293085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16757" r="-1675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5163081" y="293085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9" r="-8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1"/>
          <p:cNvSpPr/>
          <p:nvPr/>
        </p:nvSpPr>
        <p:spPr>
          <a:xfrm>
            <a:off x="7264129" y="293085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4153" r="-14152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1"/>
          <p:cNvSpPr/>
          <p:nvPr/>
        </p:nvSpPr>
        <p:spPr>
          <a:xfrm>
            <a:off x="9365176" y="2930853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t="-13791" b="-13790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1"/>
          <p:cNvSpPr/>
          <p:nvPr/>
        </p:nvSpPr>
        <p:spPr>
          <a:xfrm>
            <a:off x="960986" y="959871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25147" r="-2514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1"/>
          <p:cNvSpPr/>
          <p:nvPr/>
        </p:nvSpPr>
        <p:spPr>
          <a:xfrm>
            <a:off x="3050966" y="940789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l="-25147" r="-2514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1"/>
          <p:cNvSpPr/>
          <p:nvPr/>
        </p:nvSpPr>
        <p:spPr>
          <a:xfrm>
            <a:off x="5163081" y="959871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t="-21225" b="-21226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1"/>
          <p:cNvSpPr/>
          <p:nvPr/>
        </p:nvSpPr>
        <p:spPr>
          <a:xfrm>
            <a:off x="7264129" y="959871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l="-25147" r="-2514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/>
          <p:nvPr/>
        </p:nvSpPr>
        <p:spPr>
          <a:xfrm>
            <a:off x="9365176" y="959871"/>
            <a:ext cx="1866098" cy="1866471"/>
          </a:xfrm>
          <a:custGeom>
            <a:avLst/>
            <a:gdLst/>
            <a:ahLst/>
            <a:cxnLst/>
            <a:rect l="l" t="t" r="r" b="b"/>
            <a:pathLst>
              <a:path w="6350000" h="6351270" extrusionOk="0">
                <a:moveTo>
                  <a:pt x="0" y="5955030"/>
                </a:moveTo>
                <a:lnTo>
                  <a:pt x="0" y="394970"/>
                </a:lnTo>
                <a:cubicBezTo>
                  <a:pt x="0" y="176530"/>
                  <a:pt x="176530" y="0"/>
                  <a:pt x="394970" y="0"/>
                </a:cubicBezTo>
                <a:lnTo>
                  <a:pt x="5956300" y="0"/>
                </a:lnTo>
                <a:cubicBezTo>
                  <a:pt x="6173470" y="0"/>
                  <a:pt x="6350000" y="176530"/>
                  <a:pt x="6350000" y="394970"/>
                </a:cubicBezTo>
                <a:lnTo>
                  <a:pt x="6350000" y="5956300"/>
                </a:lnTo>
                <a:cubicBezTo>
                  <a:pt x="6350000" y="6174740"/>
                  <a:pt x="6173470" y="6351270"/>
                  <a:pt x="5955030" y="6351270"/>
                </a:cubicBezTo>
                <a:lnTo>
                  <a:pt x="394970" y="6351270"/>
                </a:lnTo>
                <a:cubicBezTo>
                  <a:pt x="176530" y="6350000"/>
                  <a:pt x="0" y="6173470"/>
                  <a:pt x="0" y="5955030"/>
                </a:cubicBez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l="-560" r="-559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"/>
          <p:cNvSpPr/>
          <p:nvPr/>
        </p:nvSpPr>
        <p:spPr>
          <a:xfrm>
            <a:off x="1430653" y="3445554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1"/>
          <p:cNvSpPr txBox="1"/>
          <p:nvPr/>
        </p:nvSpPr>
        <p:spPr>
          <a:xfrm>
            <a:off x="439244" y="111"/>
            <a:ext cx="11313512" cy="926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800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82" dirty="0">
                <a:solidFill>
                  <a:srgbClr val="595959"/>
                </a:solidFill>
                <a:latin typeface="Archivo Black"/>
                <a:ea typeface="Archivo Black"/>
                <a:cs typeface="Archivo Black"/>
                <a:sym typeface="Archivo Black"/>
              </a:rPr>
              <a:t>KILPAILUTOIMINTA 2025</a:t>
            </a:r>
            <a:endParaRPr dirty="0"/>
          </a:p>
          <a:p>
            <a:pPr algn="ctr">
              <a:lnSpc>
                <a:spcPct val="13800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82" dirty="0">
                <a:solidFill>
                  <a:srgbClr val="595959"/>
                </a:solidFill>
                <a:latin typeface="Archivo Black"/>
                <a:ea typeface="Archivo Black"/>
                <a:cs typeface="Archivo Black"/>
                <a:sym typeface="Archivo Black"/>
              </a:rPr>
              <a:t>25 TAPAHTUMAA + AMPUMASUUNNISTUS LAPUA CUP</a:t>
            </a:r>
            <a:endParaRPr dirty="0"/>
          </a:p>
        </p:txBody>
      </p:sp>
      <p:sp>
        <p:nvSpPr>
          <p:cNvPr id="219" name="Google Shape;219;p11"/>
          <p:cNvSpPr txBox="1"/>
          <p:nvPr/>
        </p:nvSpPr>
        <p:spPr>
          <a:xfrm>
            <a:off x="1430394" y="3711685"/>
            <a:ext cx="926763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38</a:t>
            </a:r>
            <a:endParaRPr/>
          </a:p>
        </p:txBody>
      </p:sp>
      <p:sp>
        <p:nvSpPr>
          <p:cNvPr id="220" name="Google Shape;220;p11"/>
          <p:cNvSpPr/>
          <p:nvPr/>
        </p:nvSpPr>
        <p:spPr>
          <a:xfrm>
            <a:off x="3531701" y="3445554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1"/>
          <p:cNvSpPr/>
          <p:nvPr/>
        </p:nvSpPr>
        <p:spPr>
          <a:xfrm>
            <a:off x="5632981" y="342900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1"/>
          <p:cNvSpPr/>
          <p:nvPr/>
        </p:nvSpPr>
        <p:spPr>
          <a:xfrm>
            <a:off x="7734029" y="342900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9834844" y="342900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9834844" y="1429538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7733796" y="1429538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5632516" y="1429538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3531468" y="1429538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1430394" y="1429538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1430653" y="536845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3531468" y="546157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5632516" y="546157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7733796" y="546157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9835076" y="5431950"/>
            <a:ext cx="926763" cy="92676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128090" y="0"/>
                </a:moveTo>
                <a:lnTo>
                  <a:pt x="684710" y="0"/>
                </a:lnTo>
                <a:cubicBezTo>
                  <a:pt x="718681" y="0"/>
                  <a:pt x="751262" y="13495"/>
                  <a:pt x="775283" y="37517"/>
                </a:cubicBezTo>
                <a:cubicBezTo>
                  <a:pt x="799305" y="61538"/>
                  <a:pt x="812800" y="94119"/>
                  <a:pt x="812800" y="128090"/>
                </a:cubicBezTo>
                <a:lnTo>
                  <a:pt x="812800" y="684710"/>
                </a:lnTo>
                <a:cubicBezTo>
                  <a:pt x="812800" y="718681"/>
                  <a:pt x="799305" y="751262"/>
                  <a:pt x="775283" y="775283"/>
                </a:cubicBezTo>
                <a:cubicBezTo>
                  <a:pt x="751262" y="799305"/>
                  <a:pt x="718681" y="812800"/>
                  <a:pt x="684710" y="812800"/>
                </a:cubicBezTo>
                <a:lnTo>
                  <a:pt x="128090" y="812800"/>
                </a:lnTo>
                <a:cubicBezTo>
                  <a:pt x="94119" y="812800"/>
                  <a:pt x="61538" y="799305"/>
                  <a:pt x="37517" y="775283"/>
                </a:cubicBezTo>
                <a:cubicBezTo>
                  <a:pt x="13495" y="751262"/>
                  <a:pt x="0" y="718681"/>
                  <a:pt x="0" y="684710"/>
                </a:cubicBezTo>
                <a:lnTo>
                  <a:pt x="0" y="128090"/>
                </a:lnTo>
                <a:cubicBezTo>
                  <a:pt x="0" y="94119"/>
                  <a:pt x="13495" y="61538"/>
                  <a:pt x="37517" y="37517"/>
                </a:cubicBezTo>
                <a:cubicBezTo>
                  <a:pt x="61538" y="13495"/>
                  <a:pt x="94119" y="0"/>
                  <a:pt x="128090" y="0"/>
                </a:cubicBez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1625600" y="5743115"/>
            <a:ext cx="609600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35</a:t>
            </a:r>
            <a:endParaRPr/>
          </a:p>
        </p:txBody>
      </p:sp>
      <p:sp>
        <p:nvSpPr>
          <p:cNvPr id="235" name="Google Shape;235;p11"/>
          <p:cNvSpPr txBox="1"/>
          <p:nvPr/>
        </p:nvSpPr>
        <p:spPr>
          <a:xfrm>
            <a:off x="3607182" y="5690222"/>
            <a:ext cx="753665" cy="51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70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 </a:t>
            </a:r>
            <a:endParaRPr/>
          </a:p>
          <a:p>
            <a:pPr algn="ctr">
              <a:lnSpc>
                <a:spcPct val="16375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joukkuetta</a:t>
            </a:r>
            <a:endParaRPr/>
          </a:p>
        </p:txBody>
      </p:sp>
      <p:sp>
        <p:nvSpPr>
          <p:cNvPr id="236" name="Google Shape;236;p11"/>
          <p:cNvSpPr txBox="1"/>
          <p:nvPr/>
        </p:nvSpPr>
        <p:spPr>
          <a:xfrm>
            <a:off x="5664731" y="5743116"/>
            <a:ext cx="859532" cy="45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2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230</a:t>
            </a:r>
            <a:endParaRPr/>
          </a:p>
          <a:p>
            <a:pPr algn="ctr">
              <a:lnSpc>
                <a:spcPct val="137992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hiihtäjää</a:t>
            </a:r>
            <a:endParaRPr/>
          </a:p>
        </p:txBody>
      </p:sp>
      <p:sp>
        <p:nvSpPr>
          <p:cNvPr id="237" name="Google Shape;237;p11"/>
          <p:cNvSpPr txBox="1"/>
          <p:nvPr/>
        </p:nvSpPr>
        <p:spPr>
          <a:xfrm>
            <a:off x="7965933" y="5743116"/>
            <a:ext cx="479425" cy="714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56</a:t>
            </a:r>
            <a:endParaRPr/>
          </a:p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endParaRPr sz="1683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8" name="Google Shape;238;p11"/>
          <p:cNvSpPr txBox="1"/>
          <p:nvPr/>
        </p:nvSpPr>
        <p:spPr>
          <a:xfrm>
            <a:off x="9859269" y="5716831"/>
            <a:ext cx="859532" cy="459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97</a:t>
            </a:r>
            <a:endParaRPr/>
          </a:p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joukkuetta</a:t>
            </a:r>
            <a:endParaRPr/>
          </a:p>
        </p:txBody>
      </p:sp>
      <p:sp>
        <p:nvSpPr>
          <p:cNvPr id="239" name="Google Shape;239;p11"/>
          <p:cNvSpPr txBox="1"/>
          <p:nvPr/>
        </p:nvSpPr>
        <p:spPr>
          <a:xfrm>
            <a:off x="3565083" y="3718036"/>
            <a:ext cx="859532" cy="689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14 </a:t>
            </a:r>
            <a:endParaRPr/>
          </a:p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joukkuetta</a:t>
            </a:r>
            <a:endParaRPr/>
          </a:p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endParaRPr sz="933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40" name="Google Shape;240;p11"/>
          <p:cNvSpPr txBox="1"/>
          <p:nvPr/>
        </p:nvSpPr>
        <p:spPr>
          <a:xfrm>
            <a:off x="5679425" y="3616945"/>
            <a:ext cx="859532" cy="58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7415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</a:t>
            </a:r>
            <a:endParaRPr/>
          </a:p>
          <a:p>
            <a:pPr algn="ctr">
              <a:lnSpc>
                <a:spcPct val="16007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3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joukkuetta</a:t>
            </a:r>
            <a:endParaRPr/>
          </a:p>
        </p:txBody>
      </p:sp>
      <p:sp>
        <p:nvSpPr>
          <p:cNvPr id="241" name="Google Shape;241;p11"/>
          <p:cNvSpPr txBox="1"/>
          <p:nvPr/>
        </p:nvSpPr>
        <p:spPr>
          <a:xfrm>
            <a:off x="7965934" y="3740166"/>
            <a:ext cx="479425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48</a:t>
            </a:r>
            <a:endParaRPr/>
          </a:p>
        </p:txBody>
      </p:sp>
      <p:sp>
        <p:nvSpPr>
          <p:cNvPr id="242" name="Google Shape;242;p11"/>
          <p:cNvSpPr txBox="1"/>
          <p:nvPr/>
        </p:nvSpPr>
        <p:spPr>
          <a:xfrm>
            <a:off x="9956801" y="3711685"/>
            <a:ext cx="711200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23</a:t>
            </a:r>
            <a:endParaRPr/>
          </a:p>
        </p:txBody>
      </p:sp>
      <p:sp>
        <p:nvSpPr>
          <p:cNvPr id="243" name="Google Shape;243;p11"/>
          <p:cNvSpPr txBox="1"/>
          <p:nvPr/>
        </p:nvSpPr>
        <p:spPr>
          <a:xfrm>
            <a:off x="9956801" y="1740703"/>
            <a:ext cx="711200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29</a:t>
            </a:r>
            <a:endParaRPr dirty="0"/>
          </a:p>
        </p:txBody>
      </p:sp>
      <p:sp>
        <p:nvSpPr>
          <p:cNvPr id="244" name="Google Shape;244;p11"/>
          <p:cNvSpPr txBox="1"/>
          <p:nvPr/>
        </p:nvSpPr>
        <p:spPr>
          <a:xfrm>
            <a:off x="7965933" y="1740703"/>
            <a:ext cx="479425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200</a:t>
            </a:r>
            <a:endParaRPr/>
          </a:p>
        </p:txBody>
      </p:sp>
      <p:sp>
        <p:nvSpPr>
          <p:cNvPr id="245" name="Google Shape;245;p11"/>
          <p:cNvSpPr txBox="1"/>
          <p:nvPr/>
        </p:nvSpPr>
        <p:spPr>
          <a:xfrm>
            <a:off x="5791200" y="1740703"/>
            <a:ext cx="609600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155</a:t>
            </a:r>
            <a:endParaRPr/>
          </a:p>
        </p:txBody>
      </p:sp>
      <p:sp>
        <p:nvSpPr>
          <p:cNvPr id="246" name="Google Shape;246;p11"/>
          <p:cNvSpPr txBox="1"/>
          <p:nvPr/>
        </p:nvSpPr>
        <p:spPr>
          <a:xfrm>
            <a:off x="3607182" y="1740703"/>
            <a:ext cx="753665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35</a:t>
            </a:r>
            <a:endParaRPr/>
          </a:p>
        </p:txBody>
      </p:sp>
      <p:sp>
        <p:nvSpPr>
          <p:cNvPr id="247" name="Google Shape;247;p11"/>
          <p:cNvSpPr txBox="1"/>
          <p:nvPr/>
        </p:nvSpPr>
        <p:spPr>
          <a:xfrm>
            <a:off x="1524000" y="1740703"/>
            <a:ext cx="711200" cy="357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96</a:t>
            </a:r>
            <a:endParaRPr/>
          </a:p>
        </p:txBody>
      </p:sp>
      <p:sp>
        <p:nvSpPr>
          <p:cNvPr id="248" name="Google Shape;248;p11"/>
          <p:cNvSpPr txBox="1"/>
          <p:nvPr/>
        </p:nvSpPr>
        <p:spPr>
          <a:xfrm>
            <a:off x="1278299" y="950328"/>
            <a:ext cx="1219200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MCTT</a:t>
            </a:r>
            <a:endParaRPr/>
          </a:p>
        </p:txBody>
      </p:sp>
      <p:sp>
        <p:nvSpPr>
          <p:cNvPr id="249" name="Google Shape;249;p11"/>
          <p:cNvSpPr txBox="1"/>
          <p:nvPr/>
        </p:nvSpPr>
        <p:spPr>
          <a:xfrm>
            <a:off x="9679435" y="950328"/>
            <a:ext cx="1219200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MCT</a:t>
            </a:r>
            <a:endParaRPr/>
          </a:p>
        </p:txBody>
      </p:sp>
      <p:sp>
        <p:nvSpPr>
          <p:cNvPr id="250" name="Google Shape;250;p11"/>
          <p:cNvSpPr txBox="1"/>
          <p:nvPr/>
        </p:nvSpPr>
        <p:spPr>
          <a:xfrm>
            <a:off x="3394558" y="973922"/>
            <a:ext cx="1219200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UINTI</a:t>
            </a:r>
            <a:endParaRPr/>
          </a:p>
        </p:txBody>
      </p:sp>
      <p:sp>
        <p:nvSpPr>
          <p:cNvPr id="251" name="Google Shape;251;p11"/>
          <p:cNvSpPr txBox="1"/>
          <p:nvPr/>
        </p:nvSpPr>
        <p:spPr>
          <a:xfrm>
            <a:off x="5484897" y="957598"/>
            <a:ext cx="1219200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 dirty="0">
                <a:solidFill>
                  <a:schemeClr val="lt1"/>
                </a:solidFill>
                <a:latin typeface="Overlock"/>
                <a:sym typeface="Overlock"/>
              </a:rPr>
              <a:t>GOLF</a:t>
            </a:r>
            <a:endParaRPr dirty="0"/>
          </a:p>
        </p:txBody>
      </p:sp>
      <p:sp>
        <p:nvSpPr>
          <p:cNvPr id="252" name="Google Shape;252;p11"/>
          <p:cNvSpPr txBox="1"/>
          <p:nvPr/>
        </p:nvSpPr>
        <p:spPr>
          <a:xfrm>
            <a:off x="7253061" y="1039672"/>
            <a:ext cx="1877166" cy="26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333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KAMPPAÌLUPÄIVÄT</a:t>
            </a:r>
            <a:endParaRPr/>
          </a:p>
        </p:txBody>
      </p:sp>
      <p:sp>
        <p:nvSpPr>
          <p:cNvPr id="253" name="Google Shape;253;p11"/>
          <p:cNvSpPr txBox="1"/>
          <p:nvPr/>
        </p:nvSpPr>
        <p:spPr>
          <a:xfrm>
            <a:off x="960726" y="3000192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HAULIKKO</a:t>
            </a:r>
            <a:endParaRPr/>
          </a:p>
        </p:txBody>
      </p:sp>
      <p:sp>
        <p:nvSpPr>
          <p:cNvPr id="254" name="Google Shape;254;p11"/>
          <p:cNvSpPr txBox="1"/>
          <p:nvPr/>
        </p:nvSpPr>
        <p:spPr>
          <a:xfrm>
            <a:off x="3071109" y="2991352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JÄÄKIEKKO</a:t>
            </a:r>
            <a:endParaRPr/>
          </a:p>
        </p:txBody>
      </p:sp>
      <p:sp>
        <p:nvSpPr>
          <p:cNvPr id="255" name="Google Shape;255;p11"/>
          <p:cNvSpPr txBox="1"/>
          <p:nvPr/>
        </p:nvSpPr>
        <p:spPr>
          <a:xfrm>
            <a:off x="5140121" y="2974834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SALIBANDY</a:t>
            </a:r>
            <a:endParaRPr/>
          </a:p>
        </p:txBody>
      </p:sp>
      <p:sp>
        <p:nvSpPr>
          <p:cNvPr id="256" name="Google Shape;256;p11"/>
          <p:cNvSpPr txBox="1"/>
          <p:nvPr/>
        </p:nvSpPr>
        <p:spPr>
          <a:xfrm>
            <a:off x="7272596" y="2982898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PADEL</a:t>
            </a:r>
            <a:endParaRPr/>
          </a:p>
        </p:txBody>
      </p:sp>
      <p:sp>
        <p:nvSpPr>
          <p:cNvPr id="257" name="Google Shape;257;p11"/>
          <p:cNvSpPr txBox="1"/>
          <p:nvPr/>
        </p:nvSpPr>
        <p:spPr>
          <a:xfrm>
            <a:off x="9373644" y="2991352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FRISBEEGOLF</a:t>
            </a:r>
            <a:endParaRPr/>
          </a:p>
        </p:txBody>
      </p:sp>
      <p:sp>
        <p:nvSpPr>
          <p:cNvPr id="258" name="Google Shape;258;p11"/>
          <p:cNvSpPr txBox="1"/>
          <p:nvPr/>
        </p:nvSpPr>
        <p:spPr>
          <a:xfrm>
            <a:off x="944266" y="4985598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KIIPEILY</a:t>
            </a:r>
            <a:endParaRPr/>
          </a:p>
        </p:txBody>
      </p:sp>
      <p:sp>
        <p:nvSpPr>
          <p:cNvPr id="259" name="Google Shape;259;p11"/>
          <p:cNvSpPr txBox="1"/>
          <p:nvPr/>
        </p:nvSpPr>
        <p:spPr>
          <a:xfrm>
            <a:off x="3087875" y="5002684"/>
            <a:ext cx="1866098" cy="34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67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PESÄPALLO</a:t>
            </a:r>
            <a:endParaRPr/>
          </a:p>
        </p:txBody>
      </p:sp>
      <p:sp>
        <p:nvSpPr>
          <p:cNvPr id="260" name="Google Shape;260;p11"/>
          <p:cNvSpPr txBox="1"/>
          <p:nvPr/>
        </p:nvSpPr>
        <p:spPr>
          <a:xfrm>
            <a:off x="5180014" y="5078870"/>
            <a:ext cx="1877166" cy="26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333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KAUKOPARTIOHIIHTO</a:t>
            </a:r>
            <a:endParaRPr/>
          </a:p>
        </p:txBody>
      </p:sp>
      <p:sp>
        <p:nvSpPr>
          <p:cNvPr id="261" name="Google Shape;261;p11"/>
          <p:cNvSpPr txBox="1"/>
          <p:nvPr/>
        </p:nvSpPr>
        <p:spPr>
          <a:xfrm>
            <a:off x="7292130" y="5086086"/>
            <a:ext cx="1877166" cy="26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333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AMPUMASUUNNISTUS</a:t>
            </a:r>
            <a:endParaRPr/>
          </a:p>
        </p:txBody>
      </p:sp>
      <p:sp>
        <p:nvSpPr>
          <p:cNvPr id="262" name="Google Shape;262;p11"/>
          <p:cNvSpPr txBox="1"/>
          <p:nvPr/>
        </p:nvSpPr>
        <p:spPr>
          <a:xfrm>
            <a:off x="9337176" y="5068242"/>
            <a:ext cx="1877166" cy="26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333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MARSKICHALLENGE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693790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043765A2-332D-3546-0291-DE8E213AB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8170"/>
              </p:ext>
            </p:extLst>
          </p:nvPr>
        </p:nvGraphicFramePr>
        <p:xfrm>
          <a:off x="389964" y="365903"/>
          <a:ext cx="11412072" cy="5904648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3747248">
                  <a:extLst>
                    <a:ext uri="{9D8B030D-6E8A-4147-A177-3AD203B41FA5}">
                      <a16:colId xmlns:a16="http://schemas.microsoft.com/office/drawing/2014/main" val="4078501818"/>
                    </a:ext>
                  </a:extLst>
                </a:gridCol>
                <a:gridCol w="2297348">
                  <a:extLst>
                    <a:ext uri="{9D8B030D-6E8A-4147-A177-3AD203B41FA5}">
                      <a16:colId xmlns:a16="http://schemas.microsoft.com/office/drawing/2014/main" val="2553926435"/>
                    </a:ext>
                  </a:extLst>
                </a:gridCol>
                <a:gridCol w="2683738">
                  <a:extLst>
                    <a:ext uri="{9D8B030D-6E8A-4147-A177-3AD203B41FA5}">
                      <a16:colId xmlns:a16="http://schemas.microsoft.com/office/drawing/2014/main" val="3413049929"/>
                    </a:ext>
                  </a:extLst>
                </a:gridCol>
                <a:gridCol w="2683738">
                  <a:extLst>
                    <a:ext uri="{9D8B030D-6E8A-4147-A177-3AD203B41FA5}">
                      <a16:colId xmlns:a16="http://schemas.microsoft.com/office/drawing/2014/main" val="529473582"/>
                    </a:ext>
                  </a:extLst>
                </a:gridCol>
              </a:tblGrid>
              <a:tr h="424603">
                <a:tc gridSpan="4">
                  <a:txBody>
                    <a:bodyPr/>
                    <a:lstStyle/>
                    <a:p>
                      <a:r>
                        <a:rPr lang="fi-FI" sz="2800" b="0" cap="none" spc="0" dirty="0">
                          <a:solidFill>
                            <a:schemeClr val="tx1"/>
                          </a:solidFill>
                        </a:rPr>
                        <a:t>Sotilasurheiluliiton mestaruuskilpailut 2026</a:t>
                      </a:r>
                    </a:p>
                  </a:txBody>
                  <a:tcPr marL="50779" marR="43696" marT="14508" marB="108812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745774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b="1" cap="none" spc="0">
                          <a:solidFill>
                            <a:schemeClr val="tx1"/>
                          </a:solidFill>
                          <a:effectLst/>
                        </a:rPr>
                        <a:t>Nimi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b="1" cap="none" spc="0">
                          <a:solidFill>
                            <a:schemeClr val="tx1"/>
                          </a:solidFill>
                          <a:effectLst/>
                        </a:rPr>
                        <a:t>Ajankohta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b="1" cap="none" spc="0">
                          <a:solidFill>
                            <a:schemeClr val="tx1"/>
                          </a:solidFill>
                          <a:effectLst/>
                        </a:rPr>
                        <a:t>Paikkakunta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b="1" cap="none" spc="0">
                          <a:solidFill>
                            <a:schemeClr val="tx1"/>
                          </a:solidFill>
                          <a:effectLst/>
                        </a:rPr>
                        <a:t>Järjestäjä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873668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Salibandy - Varusmiehet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26.-27.3.2026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Hamina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HaVU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915780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Salibandy - Henkilökunta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26.-27.3.2026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Lappeenranta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LapVU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201721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Uinti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16.4.2026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Vekaranjärvi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KouVU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66954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Seinäkiipeily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20.3.2026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Lahti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SOTUL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042429"/>
                  </a:ext>
                </a:extLst>
              </a:tr>
              <a:tr h="543372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Jääkiekko A ja B/+40 sarjat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9.-10.4.2026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Hämeenlinna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HämVU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687942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Frisbeegolf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4.9.2026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Lappeenranta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LapVU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47840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Skeet + metsästyshaulikko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3.-5.8.2026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Kajaani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KaijVU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75842"/>
                  </a:ext>
                </a:extLst>
              </a:tr>
              <a:tr h="365218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Golfmestaruus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25.8.-27.8.2026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Helsinki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HelVU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54152"/>
                  </a:ext>
                </a:extLst>
              </a:tr>
              <a:tr h="543372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Kamppailupäivät - VM ja HENK.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27.-29.10.2026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Niinisalo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NiiVU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110743"/>
                  </a:ext>
                </a:extLst>
              </a:tr>
              <a:tr h="543372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>
                          <a:solidFill>
                            <a:schemeClr val="tx1"/>
                          </a:solidFill>
                          <a:effectLst/>
                        </a:rPr>
                        <a:t>Salibandy - Henkilökunta + 40 sarja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6.11.2026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Mikkeli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MikVU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188714"/>
                  </a:ext>
                </a:extLst>
              </a:tr>
              <a:tr h="543372"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Military Crosstraining tiimikilpailut</a:t>
                      </a:r>
                    </a:p>
                  </a:txBody>
                  <a:tcPr marL="50779" marR="45517" marT="14508" marB="108812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19.-20.9.2026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Upinniemi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cap="none" spc="0" dirty="0">
                          <a:solidFill>
                            <a:schemeClr val="tx1"/>
                          </a:solidFill>
                          <a:effectLst/>
                        </a:rPr>
                        <a:t>PorkVU</a:t>
                      </a:r>
                    </a:p>
                  </a:txBody>
                  <a:tcPr marL="50779" marR="45517" marT="14508" marB="1088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591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6016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isällön paikkamerkki 5">
            <a:extLst>
              <a:ext uri="{FF2B5EF4-FFF2-40B4-BE49-F238E27FC236}">
                <a16:creationId xmlns:a16="http://schemas.microsoft.com/office/drawing/2014/main" id="{413528B2-6AEC-2982-23BE-310360A9E2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114831"/>
              </p:ext>
            </p:extLst>
          </p:nvPr>
        </p:nvGraphicFramePr>
        <p:xfrm>
          <a:off x="566812" y="288758"/>
          <a:ext cx="11058376" cy="630778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887952">
                  <a:extLst>
                    <a:ext uri="{9D8B030D-6E8A-4147-A177-3AD203B41FA5}">
                      <a16:colId xmlns:a16="http://schemas.microsoft.com/office/drawing/2014/main" val="3192271"/>
                    </a:ext>
                  </a:extLst>
                </a:gridCol>
                <a:gridCol w="2147443">
                  <a:extLst>
                    <a:ext uri="{9D8B030D-6E8A-4147-A177-3AD203B41FA5}">
                      <a16:colId xmlns:a16="http://schemas.microsoft.com/office/drawing/2014/main" val="2807766098"/>
                    </a:ext>
                  </a:extLst>
                </a:gridCol>
                <a:gridCol w="2062622">
                  <a:extLst>
                    <a:ext uri="{9D8B030D-6E8A-4147-A177-3AD203B41FA5}">
                      <a16:colId xmlns:a16="http://schemas.microsoft.com/office/drawing/2014/main" val="3280132140"/>
                    </a:ext>
                  </a:extLst>
                </a:gridCol>
                <a:gridCol w="1960359">
                  <a:extLst>
                    <a:ext uri="{9D8B030D-6E8A-4147-A177-3AD203B41FA5}">
                      <a16:colId xmlns:a16="http://schemas.microsoft.com/office/drawing/2014/main" val="3228683445"/>
                    </a:ext>
                  </a:extLst>
                </a:gridCol>
              </a:tblGrid>
              <a:tr h="447684">
                <a:tc gridSpan="4">
                  <a:txBody>
                    <a:bodyPr/>
                    <a:lstStyle/>
                    <a:p>
                      <a:r>
                        <a:rPr lang="fi-FI" sz="2800" b="0" cap="none" spc="0" dirty="0">
                          <a:solidFill>
                            <a:schemeClr val="tx1"/>
                          </a:solidFill>
                        </a:rPr>
                        <a:t>Sotilasurheiluliiton kilpailutapahtumat 2026</a:t>
                      </a:r>
                    </a:p>
                  </a:txBody>
                  <a:tcPr marL="0" marR="45904" marT="17188" marB="85942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35940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b="1" cap="none" spc="0">
                          <a:solidFill>
                            <a:schemeClr val="tx1"/>
                          </a:solidFill>
                          <a:effectLst/>
                        </a:rPr>
                        <a:t>Nimi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b="1" cap="none" spc="0">
                          <a:solidFill>
                            <a:schemeClr val="tx1"/>
                          </a:solidFill>
                          <a:effectLst/>
                        </a:rPr>
                        <a:t>Ajankohta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b="1" cap="none" spc="0">
                          <a:solidFill>
                            <a:schemeClr val="tx1"/>
                          </a:solidFill>
                          <a:effectLst/>
                        </a:rPr>
                        <a:t>Paikkakunta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b="1" cap="none" spc="0">
                          <a:solidFill>
                            <a:schemeClr val="tx1"/>
                          </a:solidFill>
                          <a:effectLst/>
                        </a:rPr>
                        <a:t>Järjestäjä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015659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SOTUL Jääkiekkokarsintaturnaus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4.12.2026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Tampere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TamVU</a:t>
                      </a:r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025265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Kaukopartiohiihto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14.-15.2 ja 28.2.-2.3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Utti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KouVU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94654"/>
                  </a:ext>
                </a:extLst>
              </a:tr>
              <a:tr h="598079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Ampumasuunnistuksen SM-kilpailut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b="0" cap="none" spc="0" dirty="0">
                          <a:solidFill>
                            <a:schemeClr val="tx1"/>
                          </a:solidFill>
                          <a:effectLst/>
                        </a:rPr>
                        <a:t>12.7.2026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Avoinna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SOTUL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251549"/>
                  </a:ext>
                </a:extLst>
              </a:tr>
              <a:tr h="598079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Military Crosstraining VM, A + B, N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28.-30.8.2026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Hämeenlinna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HämVU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001405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Marski Challenge (Multisport)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20.7.2026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Hämeenlinna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HämVU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772557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i-FI" sz="2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055149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Tennis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7.-9.8.2026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Jyväskylä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SOTUL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47770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Puolimaraton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25.4.2026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Tuusula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TuusVU</a:t>
                      </a:r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216861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Padel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27.-28.8.2026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Jyväskylä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LuoVU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440138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19.7.2026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Säkylä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SäkVU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951900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Polkujuoksu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27.9.2026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>
                          <a:solidFill>
                            <a:schemeClr val="tx1"/>
                          </a:solidFill>
                          <a:effectLst/>
                        </a:rPr>
                        <a:t>Säkylä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SäkVU</a:t>
                      </a:r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06240"/>
                  </a:ext>
                </a:extLst>
              </a:tr>
              <a:tr h="388227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Henkilökunnan ikämiesjääkiekko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10.-11.9.2026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 err="1">
                          <a:solidFill>
                            <a:schemeClr val="tx1"/>
                          </a:solidFill>
                          <a:effectLst/>
                        </a:rPr>
                        <a:t>Peurunka</a:t>
                      </a:r>
                      <a:endParaRPr lang="fi-FI" sz="20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cap="none" spc="0" dirty="0">
                          <a:solidFill>
                            <a:schemeClr val="tx1"/>
                          </a:solidFill>
                          <a:effectLst/>
                        </a:rPr>
                        <a:t>LuoVU</a:t>
                      </a:r>
                    </a:p>
                  </a:txBody>
                  <a:tcPr marL="0" marR="47817" marT="25783" marB="859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73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3036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FEB9C6-E746-DD8A-88B3-4950A4C36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Varuskuntien urheiluseuratoiminta</a:t>
            </a:r>
          </a:p>
        </p:txBody>
      </p:sp>
      <p:pic>
        <p:nvPicPr>
          <p:cNvPr id="6146" name="Picture 2" descr="Säkylän Varuskunnan Urheilijat | Säkylä">
            <a:extLst>
              <a:ext uri="{FF2B5EF4-FFF2-40B4-BE49-F238E27FC236}">
                <a16:creationId xmlns:a16="http://schemas.microsoft.com/office/drawing/2014/main" id="{7FE525ED-3676-283D-D960-A4E2124E54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35" y="1909482"/>
            <a:ext cx="1807929" cy="180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OTUL JÄÄKIEKKO">
            <a:extLst>
              <a:ext uri="{FF2B5EF4-FFF2-40B4-BE49-F238E27FC236}">
                <a16:creationId xmlns:a16="http://schemas.microsoft.com/office/drawing/2014/main" id="{E0DC861C-DAE7-B682-3654-11291550D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759" y="2138082"/>
            <a:ext cx="23495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uoVU - Jalkapallo Nimenhuuto.com: jalkapallo, 6?, Tikkakoski, miehet.  Joukkueen kotisivu, ketä tulossa treeneihin?">
            <a:extLst>
              <a:ext uri="{FF2B5EF4-FFF2-40B4-BE49-F238E27FC236}">
                <a16:creationId xmlns:a16="http://schemas.microsoft.com/office/drawing/2014/main" id="{9B69313D-2C38-6E96-A1F7-DAA822AA1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861" y="2006529"/>
            <a:ext cx="2540000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uva 4" descr="Kuva, joka sisältää kohteen tunnus, symboli, logo, huippu&#10;&#10;Tekoälyllä luotu sisältö voi olla virheellistä.">
            <a:extLst>
              <a:ext uri="{FF2B5EF4-FFF2-40B4-BE49-F238E27FC236}">
                <a16:creationId xmlns:a16="http://schemas.microsoft.com/office/drawing/2014/main" id="{BEAA7165-021D-15E4-26BE-53E5DE807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40" y="4024018"/>
            <a:ext cx="1997635" cy="1997635"/>
          </a:xfrm>
          <a:prstGeom prst="rect">
            <a:avLst/>
          </a:prstGeom>
        </p:spPr>
      </p:pic>
      <p:pic>
        <p:nvPicPr>
          <p:cNvPr id="7" name="Kuva 6" descr="Kuva, joka sisältää kohteen logo, Grafiikka, Fontti, symboli&#10;&#10;Tekoälyllä luotu sisältö voi olla virheellistä.">
            <a:extLst>
              <a:ext uri="{FF2B5EF4-FFF2-40B4-BE49-F238E27FC236}">
                <a16:creationId xmlns:a16="http://schemas.microsoft.com/office/drawing/2014/main" id="{3995B8A1-5677-5F17-39D8-D427A6292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18" y="4236441"/>
            <a:ext cx="1839137" cy="212575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3A9A8F1-9F40-CA5F-1E3E-59FF9F7205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251" y="3146611"/>
            <a:ext cx="3922806" cy="3922806"/>
          </a:xfrm>
          <a:prstGeom prst="rect">
            <a:avLst/>
          </a:prstGeom>
        </p:spPr>
      </p:pic>
      <p:pic>
        <p:nvPicPr>
          <p:cNvPr id="6152" name="Picture 8" descr="Sodankylän Varuskunnan Urheilijat ry">
            <a:extLst>
              <a:ext uri="{FF2B5EF4-FFF2-40B4-BE49-F238E27FC236}">
                <a16:creationId xmlns:a16="http://schemas.microsoft.com/office/drawing/2014/main" id="{48B99F2F-E718-CC41-B8A6-A3A8629CC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617" y="4114885"/>
            <a:ext cx="1734671" cy="173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Porkkalan Varuskunnan Urheilijat RY">
            <a:extLst>
              <a:ext uri="{FF2B5EF4-FFF2-40B4-BE49-F238E27FC236}">
                <a16:creationId xmlns:a16="http://schemas.microsoft.com/office/drawing/2014/main" id="{1750C0DF-D4D3-4242-CB7F-D3B4356B8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463" y="1560850"/>
            <a:ext cx="2181224" cy="218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Turun Varuskunnan Urheilijat r.y. | Turku">
            <a:extLst>
              <a:ext uri="{FF2B5EF4-FFF2-40B4-BE49-F238E27FC236}">
                <a16:creationId xmlns:a16="http://schemas.microsoft.com/office/drawing/2014/main" id="{0255EA4A-B372-0081-11F8-F5A1E1365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013" y="3985431"/>
            <a:ext cx="2114257" cy="218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RAJAN URHEILIJAT">
            <a:extLst>
              <a:ext uri="{FF2B5EF4-FFF2-40B4-BE49-F238E27FC236}">
                <a16:creationId xmlns:a16="http://schemas.microsoft.com/office/drawing/2014/main" id="{41D3372A-4C33-47DF-D062-8DDD3612A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267" y="1909482"/>
            <a:ext cx="2181223" cy="164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Rovaniemen varuskunnan urheilijat RY | Rovaniemi">
            <a:extLst>
              <a:ext uri="{FF2B5EF4-FFF2-40B4-BE49-F238E27FC236}">
                <a16:creationId xmlns:a16="http://schemas.microsoft.com/office/drawing/2014/main" id="{1FCBAB3C-473D-F0DB-8107-48BAD0074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557" y="4024018"/>
            <a:ext cx="2047315" cy="204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4034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C6350E-5C33-B5A9-DE6C-CC3603880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Osallistuminen tapahtumiin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7B2285-50C5-7715-6E4D-78B81BB58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>
                <a:latin typeface="Nirmala Text" panose="020B0604020202020204" pitchFamily="34" charset="0"/>
                <a:cs typeface="Nirmala Text" panose="020B0604020202020204" pitchFamily="34" charset="0"/>
              </a:rPr>
              <a:t>Virkamatkaperusteinen varusmiesosaston johtajana.</a:t>
            </a:r>
          </a:p>
          <a:p>
            <a:r>
              <a:rPr lang="fi-FI" sz="2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Nirmala Text" panose="020B0604020202020204" pitchFamily="34" charset="0"/>
                <a:cs typeface="Nirmala Text" panose="020B0604020202020204" pitchFamily="34" charset="0"/>
              </a:rPr>
              <a:t>Sotilasurheiluliiton tapahtumien kilpailija-, valmennus-, huolto- ja järjestelytehtävät sekä Sotilasurheiluliiton järjestötoimintaan sekä koulutukseen (Pl. Varusmiesten liikuntakerhot, VLK) osallistuminen ovat suunniteltuja palkallisia vapaapäiviä (PVTAS 7§, soveltamisohje 10 a). Työjakso saa jäädä vajaaksi ja työtuntien takaisin teettämistä on vältettävä.</a:t>
            </a:r>
            <a:endParaRPr lang="fi-FI" sz="2400" dirty="0">
              <a:latin typeface="Nirmala Text" panose="020B0604020202020204" pitchFamily="34" charset="0"/>
              <a:cs typeface="Nirmala Text" panose="020B0604020202020204" pitchFamily="34" charset="0"/>
            </a:endParaRPr>
          </a:p>
          <a:p>
            <a:pPr lvl="1"/>
            <a:r>
              <a:rPr lang="fi-FI" sz="2000" dirty="0">
                <a:latin typeface="Nirmala Text" panose="020B0604020202020204" pitchFamily="34" charset="0"/>
                <a:cs typeface="Nirmala Text" panose="020B0604020202020204" pitchFamily="34" charset="0"/>
              </a:rPr>
              <a:t>Palkallinen vapaa-päivä lähiesimiehen luvalla.</a:t>
            </a:r>
          </a:p>
          <a:p>
            <a:r>
              <a:rPr lang="fi-FI" sz="2400" dirty="0">
                <a:latin typeface="Nirmala Text" panose="020B0604020202020204" pitchFamily="34" charset="0"/>
                <a:cs typeface="Nirmala Text" panose="020B0604020202020204" pitchFamily="34" charset="0"/>
              </a:rPr>
              <a:t>Oltava oma tapaturman/urheiluvakuutus!</a:t>
            </a:r>
          </a:p>
          <a:p>
            <a:r>
              <a:rPr lang="fi-FI" sz="2400" dirty="0">
                <a:latin typeface="Nirmala Text" panose="020B0604020202020204" pitchFamily="34" charset="0"/>
                <a:cs typeface="Nirmala Text" panose="020B0604020202020204" pitchFamily="34" charset="0"/>
              </a:rPr>
              <a:t>Kaikki liiton tapahtumat kuuluvat antidopingtestauksen piiriin.</a:t>
            </a:r>
          </a:p>
          <a:p>
            <a:r>
              <a:rPr lang="fi-FI" sz="2400" dirty="0">
                <a:latin typeface="Nirmala Text" panose="020B0604020202020204" pitchFamily="34" charset="0"/>
                <a:cs typeface="Nirmala Text" panose="020B0604020202020204" pitchFamily="34" charset="0"/>
              </a:rPr>
              <a:t>PV ajoneuvon käyttömahdollista</a:t>
            </a:r>
          </a:p>
          <a:p>
            <a:pPr lvl="1"/>
            <a:r>
              <a:rPr lang="fi-FI" sz="2000" dirty="0">
                <a:latin typeface="Nirmala Text" panose="020B0604020202020204" pitchFamily="34" charset="0"/>
                <a:cs typeface="Nirmala Text" panose="020B0604020202020204" pitchFamily="34" charset="0"/>
              </a:rPr>
              <a:t>HUOM! Hankittava itse toistaiseksi voimassa oleva vakuutus tapahtuman ajaksi.</a:t>
            </a:r>
          </a:p>
        </p:txBody>
      </p:sp>
    </p:spTree>
    <p:extLst>
      <p:ext uri="{BB962C8B-B14F-4D97-AF65-F5344CB8AC3E}">
        <p14:creationId xmlns:p14="http://schemas.microsoft.com/office/powerpoint/2010/main" val="3813015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C6350E-5C33-B5A9-DE6C-CC3603880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Osallistuminen tapahtumineen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7B2285-50C5-7715-6E4D-78B81BB58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Sotilasurheiluliiton ja PV yhteistoimintasopimus</a:t>
            </a:r>
          </a:p>
          <a:p>
            <a:pPr lvl="1"/>
            <a:r>
              <a:rPr lang="fi-FI" dirty="0">
                <a:highlight>
                  <a:srgbClr val="FFFF00"/>
                </a:highlight>
              </a:rPr>
              <a:t>PVSOP 565/2023 </a:t>
            </a:r>
            <a:r>
              <a:rPr lang="fi-FI" dirty="0"/>
              <a:t>(</a:t>
            </a:r>
            <a:r>
              <a:rPr lang="fi-FI" dirty="0">
                <a:hlinkClick r:id="rId2"/>
              </a:rPr>
              <a:t>www.sotilasurheilu.fi</a:t>
            </a:r>
            <a:r>
              <a:rPr lang="fi-FI" dirty="0"/>
              <a:t>)</a:t>
            </a:r>
            <a:br>
              <a:rPr lang="fi-FI" dirty="0"/>
            </a:br>
            <a:endParaRPr lang="fi-FI" dirty="0"/>
          </a:p>
          <a:p>
            <a:r>
              <a:rPr lang="fi-FI" dirty="0"/>
              <a:t>Kilpailu- ja valmennustoiminnan </a:t>
            </a:r>
            <a:r>
              <a:rPr lang="fi-FI" dirty="0">
                <a:highlight>
                  <a:srgbClr val="FFFF00"/>
                </a:highlight>
              </a:rPr>
              <a:t>normi HT82</a:t>
            </a:r>
            <a:br>
              <a:rPr lang="fi-FI" dirty="0"/>
            </a:br>
            <a:endParaRPr lang="fi-FI" dirty="0"/>
          </a:p>
          <a:p>
            <a:r>
              <a:rPr lang="fi-FI" dirty="0"/>
              <a:t>Ajoneuvojenkäyttö </a:t>
            </a:r>
            <a:r>
              <a:rPr lang="fi-FI" dirty="0">
                <a:highlight>
                  <a:srgbClr val="FFFF00"/>
                </a:highlight>
              </a:rPr>
              <a:t>HT97 / 29.03.2023</a:t>
            </a:r>
          </a:p>
        </p:txBody>
      </p:sp>
    </p:spTree>
    <p:extLst>
      <p:ext uri="{BB962C8B-B14F-4D97-AF65-F5344CB8AC3E}">
        <p14:creationId xmlns:p14="http://schemas.microsoft.com/office/powerpoint/2010/main" val="15379818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A655E9-44AB-899E-AF31-46BB0C477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HUOM!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F7EC63-62B4-B6B9-D284-C14872FCB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fi-FI" dirty="0"/>
              <a:t>Kaikki kilpailukutsut ja aikataulut </a:t>
            </a:r>
            <a:r>
              <a:rPr lang="fi-FI" dirty="0">
                <a:hlinkClick r:id="rId2"/>
              </a:rPr>
              <a:t>www.sotilasurheilu.fi</a:t>
            </a:r>
            <a:r>
              <a:rPr lang="fi-FI" dirty="0"/>
              <a:t> </a:t>
            </a:r>
            <a:br>
              <a:rPr lang="fi-FI" dirty="0"/>
            </a:br>
            <a:endParaRPr lang="fi-FI" dirty="0"/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Selvittäkää joukko-osastonne varuskunnan urheiluseuran tarjonta</a:t>
            </a:r>
            <a:br>
              <a:rPr lang="fi-FI" dirty="0"/>
            </a:br>
            <a:endParaRPr lang="fi-FI" dirty="0"/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Muokatkaa joukko-osastonne urheiluseuran toimintaa työyhteisössänne teidän näköiseksenne</a:t>
            </a:r>
            <a:br>
              <a:rPr lang="fi-FI" dirty="0"/>
            </a:br>
            <a:endParaRPr lang="fi-FI" dirty="0"/>
          </a:p>
          <a:p>
            <a:pPr marL="514350" indent="-514350" algn="ctr">
              <a:buFont typeface="+mj-lt"/>
              <a:buAutoNum type="arabicPeriod"/>
            </a:pPr>
            <a:r>
              <a:rPr lang="fi-FI" dirty="0"/>
              <a:t>Kun osallistut liiton toimintaan muista huolehtia vakuutuksesta!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520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henkilö, poseeraaminen&#10;&#10;Kuvaus luotu automaattisesti">
            <a:extLst>
              <a:ext uri="{FF2B5EF4-FFF2-40B4-BE49-F238E27FC236}">
                <a16:creationId xmlns:a16="http://schemas.microsoft.com/office/drawing/2014/main" id="{3618367A-2EC1-A9CB-B5F7-E47A46581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3066" b="274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410" name="Otsikko 1">
            <a:extLst>
              <a:ext uri="{FF2B5EF4-FFF2-40B4-BE49-F238E27FC236}">
                <a16:creationId xmlns:a16="http://schemas.microsoft.com/office/drawing/2014/main" id="{B3A3C6BA-5271-EA6B-B762-BDD45D107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altLang="fi-FI" dirty="0">
                <a:solidFill>
                  <a:schemeClr val="tx1"/>
                </a:solidFill>
              </a:rPr>
              <a:t>Historia</a:t>
            </a:r>
          </a:p>
        </p:txBody>
      </p:sp>
      <p:sp>
        <p:nvSpPr>
          <p:cNvPr id="17411" name="Sisällön paikkamerkki 2">
            <a:extLst>
              <a:ext uri="{FF2B5EF4-FFF2-40B4-BE49-F238E27FC236}">
                <a16:creationId xmlns:a16="http://schemas.microsoft.com/office/drawing/2014/main" id="{93BD6D8C-1E2A-01C9-B8C6-3878B25D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1953 – Sotilasurheiluliiton perustamiskysymystä pohdittiin ensimmäistä kertaa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1954 – Pääesikunnan koulutusosasto antoi urheilutoimikuntien perustamista ja toimintaa koskevan pysyväisohjeen sen jälkeen, kun Puolustusvoimain komentaja, jalkaväenkenraali Kaarlo Heiskanen, oli hyväksynyt esityksen varuskunnallisista urheilutoimikunnista.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1963 – Kenraalikomitea pohti Sotilasurheiluliiton perustamista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1965 – Kalevi </a:t>
            </a:r>
            <a:r>
              <a:rPr lang="fi-FI" altLang="fi-FI" sz="2000" dirty="0" err="1"/>
              <a:t>Römpötin</a:t>
            </a:r>
            <a:r>
              <a:rPr lang="fi-FI" altLang="fi-FI" sz="2000" dirty="0"/>
              <a:t> kehitystyö liiton perustamiseksi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1966 –  Esitys Puolustusvoimain komentajalle Suomen Sotilasurheiluliiton perustamiseksi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1967 – Puolustusvoimain komentaja nimesi toimikunnan suunnittelemaan Sotilasurheiluliiton perustamista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b="1" dirty="0"/>
              <a:t>1968 - Puolustusvoimain komentaja hyväksyi toimikunnan esityksen Sotilasurheiluliiton perustamisesta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1968 - Suomen Sotilasurheiluliiton perustamiskokous pidettiin helmikuun 16. päivänä 1968 Helsingissä.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Kuva 3">
            <a:extLst>
              <a:ext uri="{FF2B5EF4-FFF2-40B4-BE49-F238E27FC236}">
                <a16:creationId xmlns:a16="http://schemas.microsoft.com/office/drawing/2014/main" id="{7CBF6044-55CE-2F01-152C-5A5299305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1391">
            <a:off x="9188450" y="2217738"/>
            <a:ext cx="245745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Otsikko 1">
            <a:extLst>
              <a:ext uri="{FF2B5EF4-FFF2-40B4-BE49-F238E27FC236}">
                <a16:creationId xmlns:a16="http://schemas.microsoft.com/office/drawing/2014/main" id="{8249C015-4F42-8587-BB9E-FE34988CC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30394" y="134039"/>
            <a:ext cx="10515600" cy="1325562"/>
          </a:xfrm>
        </p:spPr>
        <p:txBody>
          <a:bodyPr/>
          <a:lstStyle/>
          <a:p>
            <a:pPr eaLnBrk="1" hangingPunct="1"/>
            <a:r>
              <a:rPr lang="fi-FI" altLang="fi-FI" dirty="0">
                <a:solidFill>
                  <a:schemeClr val="tx1"/>
                </a:solidFill>
              </a:rPr>
              <a:t>Lisätietoa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6DE403-960A-F09D-98EB-EBB1672F1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692275"/>
            <a:ext cx="10998200" cy="6064250"/>
          </a:xfrm>
        </p:spPr>
        <p:txBody>
          <a:bodyPr rtlCol="0">
            <a:normAutofit fontScale="92500"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400" dirty="0"/>
              <a:t>Liitonverkkosivut </a:t>
            </a:r>
            <a:r>
              <a:rPr lang="fi-FI" sz="2400" dirty="0">
                <a:hlinkClick r:id="rId3"/>
              </a:rPr>
              <a:t>www.sotilasurheilu.fi</a:t>
            </a:r>
            <a:r>
              <a:rPr lang="fi-FI" sz="2400" dirty="0"/>
              <a:t> </a:t>
            </a:r>
            <a:br>
              <a:rPr lang="fi-FI" sz="2000" dirty="0"/>
            </a:br>
            <a:endParaRPr lang="fi-FI" sz="200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400" dirty="0"/>
              <a:t>Sotilasurheilulehti 4 x vuodessa</a:t>
            </a:r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i-FI" sz="2000" dirty="0"/>
              <a:t>Kutakin lehteä painetaan 5 500 kappaletta, toimitus kaikkiin</a:t>
            </a:r>
            <a:br>
              <a:rPr lang="fi-FI" sz="2000" dirty="0"/>
            </a:br>
            <a:r>
              <a:rPr lang="fi-FI" sz="2000" dirty="0"/>
              <a:t>Puolustusvoimien ja Rajavartiolaitoksen toimipisteisiin.</a:t>
            </a:r>
            <a:br>
              <a:rPr lang="fi-FI" sz="2000" dirty="0"/>
            </a:br>
            <a:endParaRPr lang="fi-FI" sz="200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400" dirty="0"/>
              <a:t>Sosiaalisenmedian palvelut</a:t>
            </a:r>
            <a:br>
              <a:rPr lang="fi-FI" sz="2400" dirty="0"/>
            </a:br>
            <a:endParaRPr lang="fi-FI" sz="2400" dirty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i-FI" sz="2000" dirty="0"/>
              <a:t> </a:t>
            </a:r>
            <a:r>
              <a:rPr lang="fi-FI" sz="2000" dirty="0">
                <a:hlinkClick r:id="rId4"/>
              </a:rPr>
              <a:t>www.twitter.com/sotilasurheilu</a:t>
            </a:r>
            <a:br>
              <a:rPr lang="fi-FI" sz="2000" dirty="0"/>
            </a:br>
            <a:endParaRPr lang="fi-FI" sz="2000" dirty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i-FI" sz="2000" dirty="0"/>
              <a:t> </a:t>
            </a:r>
            <a:r>
              <a:rPr lang="fi-FI" sz="2000" dirty="0">
                <a:hlinkClick r:id="rId5"/>
              </a:rPr>
              <a:t>www.instagram.com/sotilasurheilu</a:t>
            </a:r>
            <a:br>
              <a:rPr lang="fi-FI" sz="2000" dirty="0"/>
            </a:br>
            <a:endParaRPr lang="fi-FI" sz="2000" dirty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i-FI" sz="2000" dirty="0"/>
              <a:t> </a:t>
            </a:r>
            <a:r>
              <a:rPr lang="fi-FI" sz="2000" dirty="0">
                <a:hlinkClick r:id="rId6"/>
              </a:rPr>
              <a:t>www.facebook.com/sotilasurheiluliitto</a:t>
            </a:r>
            <a:br>
              <a:rPr lang="fi-FI" sz="2000" dirty="0"/>
            </a:br>
            <a:endParaRPr lang="fi-FI" sz="2000" dirty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i-FI" sz="2000" dirty="0"/>
              <a:t> </a:t>
            </a:r>
            <a:r>
              <a:rPr lang="fi-FI" sz="2000" dirty="0">
                <a:hlinkClick r:id="rId7"/>
              </a:rPr>
              <a:t>www.sotilasurheiluliitto.fi/youtube</a:t>
            </a:r>
            <a:br>
              <a:rPr lang="fi-FI" sz="2000" dirty="0"/>
            </a:br>
            <a:endParaRPr lang="fi-FI" sz="20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i-FI" sz="20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i-FI" sz="2000" dirty="0"/>
          </a:p>
          <a:p>
            <a:pPr lvl="1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fi-FI" sz="20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2400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fi-FI" sz="2400" dirty="0"/>
          </a:p>
        </p:txBody>
      </p:sp>
      <p:pic>
        <p:nvPicPr>
          <p:cNvPr id="50181" name="Kuva 3">
            <a:extLst>
              <a:ext uri="{FF2B5EF4-FFF2-40B4-BE49-F238E27FC236}">
                <a16:creationId xmlns:a16="http://schemas.microsoft.com/office/drawing/2014/main" id="{ECD77AE9-EE5D-D29B-8B1B-D4783609E0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080783"/>
            <a:ext cx="3302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Kuva 4">
            <a:extLst>
              <a:ext uri="{FF2B5EF4-FFF2-40B4-BE49-F238E27FC236}">
                <a16:creationId xmlns:a16="http://schemas.microsoft.com/office/drawing/2014/main" id="{5F395AA9-A75A-F13D-D06B-080EB4A8A7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055385"/>
            <a:ext cx="336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Kuva 6">
            <a:extLst>
              <a:ext uri="{FF2B5EF4-FFF2-40B4-BE49-F238E27FC236}">
                <a16:creationId xmlns:a16="http://schemas.microsoft.com/office/drawing/2014/main" id="{9D2663FB-4A05-D1A1-6959-99D55F073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548356"/>
            <a:ext cx="742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Kuva 7">
            <a:extLst>
              <a:ext uri="{FF2B5EF4-FFF2-40B4-BE49-F238E27FC236}">
                <a16:creationId xmlns:a16="http://schemas.microsoft.com/office/drawing/2014/main" id="{EE435F7C-2AC6-4A50-3D9D-29CE603C2E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300038"/>
            <a:ext cx="2644775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C691879-EC28-695C-B960-0D1FBECD29E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31800" y="4559413"/>
            <a:ext cx="330200" cy="3299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iha-, taivas, henkilö, musta&#10;&#10;Kuvaus luotu automaattisesti">
            <a:extLst>
              <a:ext uri="{FF2B5EF4-FFF2-40B4-BE49-F238E27FC236}">
                <a16:creationId xmlns:a16="http://schemas.microsoft.com/office/drawing/2014/main" id="{B6AC24EE-F887-A5DF-4BC6-E2B29FF2A3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319" b="111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8434" name="Otsikko 1">
            <a:extLst>
              <a:ext uri="{FF2B5EF4-FFF2-40B4-BE49-F238E27FC236}">
                <a16:creationId xmlns:a16="http://schemas.microsoft.com/office/drawing/2014/main" id="{EB46CAF8-AA69-87AF-DBBA-D83C8D259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tx1"/>
                </a:solidFill>
              </a:rPr>
              <a:t>Historia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306A62E9-6DDA-1BF4-2907-C7C22BA6E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 fontScale="70000" lnSpcReduction="20000"/>
          </a:bodyPr>
          <a:lstStyle/>
          <a:p>
            <a:endParaRPr dirty="0"/>
          </a:p>
          <a:p>
            <a:r>
              <a:rPr dirty="0"/>
              <a:t>1968 - </a:t>
            </a:r>
            <a:r>
              <a:rPr dirty="0" err="1"/>
              <a:t>Puolustusvoimain</a:t>
            </a:r>
            <a:r>
              <a:rPr dirty="0"/>
              <a:t> </a:t>
            </a:r>
            <a:r>
              <a:rPr dirty="0" err="1"/>
              <a:t>komentaja</a:t>
            </a:r>
            <a:r>
              <a:rPr dirty="0"/>
              <a:t> </a:t>
            </a:r>
            <a:r>
              <a:rPr dirty="0" err="1"/>
              <a:t>hyväksyi</a:t>
            </a:r>
            <a:r>
              <a:rPr dirty="0"/>
              <a:t> </a:t>
            </a:r>
            <a:r>
              <a:rPr dirty="0" err="1"/>
              <a:t>toimikunnan</a:t>
            </a:r>
            <a:r>
              <a:rPr dirty="0"/>
              <a:t> </a:t>
            </a:r>
            <a:r>
              <a:rPr dirty="0" err="1"/>
              <a:t>esityksen</a:t>
            </a:r>
            <a:r>
              <a:rPr dirty="0"/>
              <a:t> Suomen </a:t>
            </a:r>
            <a:r>
              <a:rPr dirty="0" err="1"/>
              <a:t>Sotilasurheiluliiton</a:t>
            </a:r>
            <a:r>
              <a:rPr dirty="0"/>
              <a:t> </a:t>
            </a:r>
            <a:r>
              <a:rPr dirty="0" err="1"/>
              <a:t>perustamisesta</a:t>
            </a:r>
            <a:br>
              <a:rPr dirty="0"/>
            </a:br>
            <a:endParaRPr dirty="0"/>
          </a:p>
          <a:p>
            <a:r>
              <a:rPr dirty="0">
                <a:highlight>
                  <a:srgbClr val="FFFF00"/>
                </a:highlight>
              </a:rPr>
              <a:t>Suomen </a:t>
            </a:r>
            <a:r>
              <a:rPr dirty="0" err="1">
                <a:highlight>
                  <a:srgbClr val="FFFF00"/>
                </a:highlight>
              </a:rPr>
              <a:t>Sotilasurheiluliiton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tehtäväksi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määriteltiin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vuonna</a:t>
            </a:r>
            <a:r>
              <a:rPr dirty="0">
                <a:highlight>
                  <a:srgbClr val="FFFF00"/>
                </a:highlight>
              </a:rPr>
              <a:t> 1968</a:t>
            </a:r>
            <a:r>
              <a:rPr lang="fi-FI" dirty="0">
                <a:highlight>
                  <a:srgbClr val="FFFF00"/>
                </a:highlight>
              </a:rPr>
              <a:t>:</a:t>
            </a:r>
            <a:endParaRPr dirty="0">
              <a:highlight>
                <a:srgbClr val="FFFF00"/>
              </a:highlight>
            </a:endParaRPr>
          </a:p>
          <a:p>
            <a:r>
              <a:rPr dirty="0" err="1">
                <a:highlight>
                  <a:srgbClr val="808000"/>
                </a:highlight>
              </a:rPr>
              <a:t>Järjestää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varusmiesten</a:t>
            </a:r>
            <a:r>
              <a:rPr dirty="0">
                <a:highlight>
                  <a:srgbClr val="808000"/>
                </a:highlight>
              </a:rPr>
              <a:t>, </a:t>
            </a:r>
            <a:r>
              <a:rPr dirty="0" err="1">
                <a:highlight>
                  <a:srgbClr val="808000"/>
                </a:highlight>
              </a:rPr>
              <a:t>henkilökunnan</a:t>
            </a:r>
            <a:r>
              <a:rPr dirty="0">
                <a:highlight>
                  <a:srgbClr val="808000"/>
                </a:highlight>
              </a:rPr>
              <a:t> ja </a:t>
            </a:r>
            <a:r>
              <a:rPr dirty="0" err="1">
                <a:highlight>
                  <a:srgbClr val="808000"/>
                </a:highlight>
              </a:rPr>
              <a:t>viimeksi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mainittujen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perheenjäsenten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vapaa-ajan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liikuntaa</a:t>
            </a:r>
            <a:r>
              <a:rPr dirty="0">
                <a:highlight>
                  <a:srgbClr val="808000"/>
                </a:highlight>
              </a:rPr>
              <a:t>. </a:t>
            </a:r>
          </a:p>
          <a:p>
            <a:r>
              <a:rPr dirty="0" err="1">
                <a:highlight>
                  <a:srgbClr val="FFFF00"/>
                </a:highlight>
              </a:rPr>
              <a:t>Toiminnan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tavoitteena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oli</a:t>
            </a:r>
            <a:r>
              <a:rPr lang="fi-FI" dirty="0">
                <a:highlight>
                  <a:srgbClr val="FFFF00"/>
                </a:highlight>
              </a:rPr>
              <a:t>:</a:t>
            </a:r>
            <a:endParaRPr dirty="0">
              <a:highlight>
                <a:srgbClr val="FFFF00"/>
              </a:highlight>
            </a:endParaRPr>
          </a:p>
          <a:p>
            <a:r>
              <a:rPr dirty="0">
                <a:highlight>
                  <a:srgbClr val="808000"/>
                </a:highlight>
              </a:rPr>
              <a:t>Saada </a:t>
            </a:r>
            <a:r>
              <a:rPr dirty="0" err="1">
                <a:highlight>
                  <a:srgbClr val="808000"/>
                </a:highlight>
              </a:rPr>
              <a:t>mahdollisimman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paljon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varusmiehiä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mukaan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liikuntaharrastusten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pariin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sekä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löytää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lahjakkuuksia</a:t>
            </a:r>
            <a:r>
              <a:rPr dirty="0">
                <a:highlight>
                  <a:srgbClr val="808000"/>
                </a:highlight>
              </a:rPr>
              <a:t> ja </a:t>
            </a:r>
            <a:r>
              <a:rPr dirty="0" err="1">
                <a:highlight>
                  <a:srgbClr val="808000"/>
                </a:highlight>
              </a:rPr>
              <a:t>tarjota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heille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vapaa-ajan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harjoittelu</a:t>
            </a:r>
            <a:r>
              <a:rPr dirty="0">
                <a:highlight>
                  <a:srgbClr val="808000"/>
                </a:highlight>
              </a:rPr>
              <a:t>- ja </a:t>
            </a:r>
            <a:r>
              <a:rPr dirty="0" err="1">
                <a:highlight>
                  <a:srgbClr val="808000"/>
                </a:highlight>
              </a:rPr>
              <a:t>kilpailumahdollisuuksia</a:t>
            </a:r>
            <a:r>
              <a:rPr dirty="0">
                <a:highlight>
                  <a:srgbClr val="808000"/>
                </a:highlight>
              </a:rPr>
              <a:t>. </a:t>
            </a:r>
          </a:p>
          <a:p>
            <a:r>
              <a:rPr dirty="0" err="1">
                <a:highlight>
                  <a:srgbClr val="FFFF00"/>
                </a:highlight>
              </a:rPr>
              <a:t>Liiton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toiminnan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tarkoituksena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oli</a:t>
            </a:r>
            <a:r>
              <a:rPr lang="fi-FI" dirty="0">
                <a:highlight>
                  <a:srgbClr val="FFFF00"/>
                </a:highlight>
              </a:rPr>
              <a:t>:</a:t>
            </a:r>
            <a:endParaRPr dirty="0">
              <a:highlight>
                <a:srgbClr val="FFFF00"/>
              </a:highlight>
            </a:endParaRPr>
          </a:p>
          <a:p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Täydentää</a:t>
            </a:r>
            <a:r>
              <a:rPr dirty="0">
                <a:highlight>
                  <a:srgbClr val="808000"/>
                </a:highlight>
              </a:rPr>
              <a:t> ja </a:t>
            </a:r>
            <a:r>
              <a:rPr dirty="0" err="1">
                <a:highlight>
                  <a:srgbClr val="808000"/>
                </a:highlight>
              </a:rPr>
              <a:t>monipuolistaa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varusmiespalveluksessa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annettavaa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palvelusliikuntaa</a:t>
            </a:r>
            <a:r>
              <a:rPr dirty="0">
                <a:highlight>
                  <a:srgbClr val="808000"/>
                </a:highlight>
              </a:rPr>
              <a:t>, </a:t>
            </a:r>
            <a:r>
              <a:rPr dirty="0" err="1">
                <a:highlight>
                  <a:srgbClr val="808000"/>
                </a:highlight>
              </a:rPr>
              <a:t>minkä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vuoksi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liikuntaharrastukset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tuli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suunnata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maanpuolustuskuntoisuutta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kehittäviin</a:t>
            </a:r>
            <a:r>
              <a:rPr dirty="0">
                <a:highlight>
                  <a:srgbClr val="808000"/>
                </a:highlight>
              </a:rPr>
              <a:t> ja </a:t>
            </a:r>
            <a:r>
              <a:rPr dirty="0" err="1">
                <a:highlight>
                  <a:srgbClr val="808000"/>
                </a:highlight>
              </a:rPr>
              <a:t>palvelusliikuntaohjelmistoon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kuulumattomiin</a:t>
            </a:r>
            <a:r>
              <a:rPr dirty="0">
                <a:highlight>
                  <a:srgbClr val="808000"/>
                </a:highlight>
              </a:rPr>
              <a:t> </a:t>
            </a:r>
            <a:r>
              <a:rPr dirty="0" err="1">
                <a:highlight>
                  <a:srgbClr val="808000"/>
                </a:highlight>
              </a:rPr>
              <a:t>urheilulajeihin</a:t>
            </a:r>
            <a:r>
              <a:rPr dirty="0">
                <a:highlight>
                  <a:srgbClr val="808000"/>
                </a:highlight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iha-, henkilö, laskettelu, lumi&#10;&#10;Kuvaus luotu automaattisesti">
            <a:extLst>
              <a:ext uri="{FF2B5EF4-FFF2-40B4-BE49-F238E27FC236}">
                <a16:creationId xmlns:a16="http://schemas.microsoft.com/office/drawing/2014/main" id="{738DD45F-8182-BB40-8EF0-2441AC2EC5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493" b="101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458" name="Otsikko 1">
            <a:extLst>
              <a:ext uri="{FF2B5EF4-FFF2-40B4-BE49-F238E27FC236}">
                <a16:creationId xmlns:a16="http://schemas.microsoft.com/office/drawing/2014/main" id="{79E7AC65-5623-599C-AEDE-52C79EA9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altLang="fi-FI" dirty="0">
                <a:solidFill>
                  <a:schemeClr val="tx1"/>
                </a:solidFill>
              </a:rPr>
              <a:t>Historia</a:t>
            </a:r>
          </a:p>
        </p:txBody>
      </p:sp>
      <p:sp>
        <p:nvSpPr>
          <p:cNvPr id="19459" name="Sisällön paikkamerkki 2">
            <a:extLst>
              <a:ext uri="{FF2B5EF4-FFF2-40B4-BE49-F238E27FC236}">
                <a16:creationId xmlns:a16="http://schemas.microsoft.com/office/drawing/2014/main" id="{8C4DA554-703B-7E14-E0C5-0C17DA37F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1825625"/>
            <a:ext cx="11691257" cy="4351338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1969 –  Ensimmäiset viralliset Suomen Sotilasurheiluliiton mestaruuskilpailut järjestettiin 	kalpamiekkailussa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1971 – Valmennusleiritoiminta aloitettiin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1973 – Liiton mestaruuskilpailutoiminnan laajentaminen 9 eri lajiin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b="1" dirty="0">
                <a:highlight>
                  <a:srgbClr val="808000"/>
                </a:highlight>
              </a:rPr>
              <a:t>1978 – Liiton mestaruuskilpailuja järjestettiin jo 15 eri lajissa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>
                <a:highlight>
                  <a:srgbClr val="808000"/>
                </a:highlight>
              </a:rPr>
              <a:t>1981 – Suomen Sotilasurheiluliitto hyväksyttiin valtion apuun oikeutetuksi valtakunnalliseksi 	liikuntajärjestöksi.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>
                <a:highlight>
                  <a:srgbClr val="808000"/>
                </a:highlight>
              </a:rPr>
              <a:t>1982 – Julkaistiin Sotilasurheilulehden ensimmäinen numero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1984 – Suomen Sotilasurheiluliitto osallistui ensimmäistä kertaa Suomi juoksee -viestiin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1985 – Järjestettiin ensimmäinen valtakunnallinen koko perheen liikuntaleiri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400" dirty="0"/>
              <a:t>1987 –  Ampumajuoksun, hiihtosuunnistuksen ja ampumasuunnistuksen ensimmäiset 	Sotilasurheiluliiton mestaruuskilpailut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iha-, puu, taivas, tie&#10;&#10;Kuvaus luotu automaattisesti">
            <a:extLst>
              <a:ext uri="{FF2B5EF4-FFF2-40B4-BE49-F238E27FC236}">
                <a16:creationId xmlns:a16="http://schemas.microsoft.com/office/drawing/2014/main" id="{D739E08A-45BB-9CFE-E1FA-A24664DE75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950" r="9716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482" name="Otsikko 1">
            <a:extLst>
              <a:ext uri="{FF2B5EF4-FFF2-40B4-BE49-F238E27FC236}">
                <a16:creationId xmlns:a16="http://schemas.microsoft.com/office/drawing/2014/main" id="{981A0AB0-F07C-3660-5128-FB6EA8B5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altLang="fi-FI" dirty="0">
                <a:solidFill>
                  <a:schemeClr val="tx1"/>
                </a:solidFill>
              </a:rPr>
              <a:t>Historia</a:t>
            </a:r>
          </a:p>
        </p:txBody>
      </p:sp>
      <p:sp>
        <p:nvSpPr>
          <p:cNvPr id="20483" name="Sisällön paikkamerkki 2">
            <a:extLst>
              <a:ext uri="{FF2B5EF4-FFF2-40B4-BE49-F238E27FC236}">
                <a16:creationId xmlns:a16="http://schemas.microsoft.com/office/drawing/2014/main" id="{A5DF64A0-FF61-CF91-700B-0D13D0FC5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1987 – Tutkimus varuskuntien urheiluseurojen merkityksestä ja niiden toiminnan tehostamismahdollisuuksista valmistui (Taistelukoulu)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b="1" dirty="0">
                <a:highlight>
                  <a:srgbClr val="808000"/>
                </a:highlight>
              </a:rPr>
              <a:t>1987 – Varusmiesten liikuntakerhotoiminta (VLK) aloitettiin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1988 – Mestaruuskilpailujen ohjelmistoon otettiin uinti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b="1" dirty="0">
                <a:highlight>
                  <a:srgbClr val="808000"/>
                </a:highlight>
              </a:rPr>
              <a:t>1989 – Seuratasolla järjestettiin noin 500 kilpailua, joihin osallistui yhteensä noin 20 000 henkilöä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1993 - Sotilasurheiluliitto liittyi jäseneksi valtakunnalliseen Suomen Liikunta ja Urheilu ry järjestöön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>
                <a:highlight>
                  <a:srgbClr val="808000"/>
                </a:highlight>
              </a:rPr>
              <a:t>1994 – Perustettiin Sotilasurheilupooli toiminnan tukemiseksi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1995 – Suomen Sotilasurheiluliitto ampumasuunnistuksen lajiliitoksi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1997 – Ensimmäiset avoimet ampumasuunnistuksen SM-kilpailut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1998 – Sotilasurheiluliitto ampumasuunnistuksen Euroopan liiton jäseneksi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fi-FI" altLang="fi-FI" sz="2000" dirty="0"/>
              <a:t>1998 – Ensimmäinen Kesäyön marssi järjestettiin Tuusulassa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henkilö, urheilu, tie, levytanko&#10;&#10;Kuvaus luotu automaattisesti">
            <a:extLst>
              <a:ext uri="{FF2B5EF4-FFF2-40B4-BE49-F238E27FC236}">
                <a16:creationId xmlns:a16="http://schemas.microsoft.com/office/drawing/2014/main" id="{9F6942BE-9B46-5989-4250-0321AA244F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506" name="Otsikko 1">
            <a:extLst>
              <a:ext uri="{FF2B5EF4-FFF2-40B4-BE49-F238E27FC236}">
                <a16:creationId xmlns:a16="http://schemas.microsoft.com/office/drawing/2014/main" id="{15F60AFB-115D-7F70-6302-D73F1705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altLang="fi-FI" dirty="0">
                <a:solidFill>
                  <a:schemeClr val="tx1"/>
                </a:solidFill>
              </a:rPr>
              <a:t>Historia</a:t>
            </a:r>
          </a:p>
        </p:txBody>
      </p:sp>
      <p:sp>
        <p:nvSpPr>
          <p:cNvPr id="21507" name="Sisällön paikkamerkki 2">
            <a:extLst>
              <a:ext uri="{FF2B5EF4-FFF2-40B4-BE49-F238E27FC236}">
                <a16:creationId xmlns:a16="http://schemas.microsoft.com/office/drawing/2014/main" id="{D283BECF-4884-4307-8561-C1750BFBC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85" y="1825625"/>
            <a:ext cx="11593285" cy="435133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fi-FI" sz="2400" dirty="0"/>
              <a:t>2003 – Varusmiesten liikuntakerhotoiminnan kehittämisprojekti</a:t>
            </a:r>
            <a:br>
              <a:rPr lang="fi-FI" sz="2000" dirty="0"/>
            </a:br>
            <a:r>
              <a:rPr lang="fi-FI" sz="2400" dirty="0">
                <a:highlight>
                  <a:srgbClr val="808000"/>
                </a:highlight>
              </a:rPr>
              <a:t>2004 – VLK-toiminta nostettiin tärkeimmäksi kohdaksi liiton strategiassa</a:t>
            </a:r>
            <a:br>
              <a:rPr lang="fi-FI" sz="2000" dirty="0">
                <a:highlight>
                  <a:srgbClr val="808000"/>
                </a:highlight>
              </a:rPr>
            </a:br>
            <a:r>
              <a:rPr lang="fi-FI" sz="2400" dirty="0"/>
              <a:t>2008 – Puolustusvoimat palkitsi Suomen Sotilasurheiluliiton vuoden liikuntavaikuttajaksi</a:t>
            </a:r>
            <a:br>
              <a:rPr lang="fi-FI" sz="2000" dirty="0"/>
            </a:br>
            <a:r>
              <a:rPr lang="fi-FI" sz="2400" dirty="0">
                <a:highlight>
                  <a:srgbClr val="808000"/>
                </a:highlight>
              </a:rPr>
              <a:t>2008 – Ensimmäinen sotilasurheiluseura perustettiin Rajavartiolaitokseen</a:t>
            </a:r>
            <a:br>
              <a:rPr lang="fi-FI" sz="2000" dirty="0"/>
            </a:br>
            <a:r>
              <a:rPr lang="fi-FI" sz="2400" dirty="0">
                <a:highlight>
                  <a:srgbClr val="808000"/>
                </a:highlight>
              </a:rPr>
              <a:t>2011 – Kolmivuotinen </a:t>
            </a:r>
            <a:r>
              <a:rPr lang="fi-FI" sz="2400" i="1" dirty="0">
                <a:highlight>
                  <a:srgbClr val="808000"/>
                </a:highlight>
              </a:rPr>
              <a:t>Potkua liikuntaan</a:t>
            </a:r>
            <a:r>
              <a:rPr lang="fi-FI" sz="2400" dirty="0">
                <a:highlight>
                  <a:srgbClr val="808000"/>
                </a:highlight>
              </a:rPr>
              <a:t> -VLK-hanke käynnistyi</a:t>
            </a:r>
            <a:br>
              <a:rPr lang="fi-FI" sz="2000" dirty="0"/>
            </a:br>
            <a:r>
              <a:rPr lang="fi-FI" sz="2400" dirty="0"/>
              <a:t>2012 – Kesäyön marssin järjestelyvastuu siirtyi Maanpuolustuskoulutusyhdistykselle</a:t>
            </a:r>
            <a:br>
              <a:rPr lang="fi-FI" sz="2000" dirty="0"/>
            </a:br>
            <a:r>
              <a:rPr lang="fi-FI" sz="2400" dirty="0"/>
              <a:t>2015 – </a:t>
            </a:r>
            <a:r>
              <a:rPr lang="fi-FI" sz="2400" i="1" dirty="0"/>
              <a:t>Vaikutusta kenttään</a:t>
            </a:r>
            <a:r>
              <a:rPr lang="fi-FI" sz="2400" dirty="0"/>
              <a:t> -palkinto jaettiin ensimmäisen kerran</a:t>
            </a:r>
            <a:br>
              <a:rPr lang="fi-FI" sz="2000" dirty="0"/>
            </a:br>
            <a:r>
              <a:rPr lang="fi-FI" sz="2400" dirty="0"/>
              <a:t>2016 – VLK-hanke </a:t>
            </a:r>
            <a:r>
              <a:rPr lang="fi-FI" sz="2400" i="1" dirty="0"/>
              <a:t>Liikkuri</a:t>
            </a:r>
            <a:r>
              <a:rPr lang="fi-FI" sz="2400" dirty="0"/>
              <a:t> käynnistettiin</a:t>
            </a:r>
            <a:br>
              <a:rPr lang="fi-FI" sz="2000" dirty="0"/>
            </a:br>
            <a:r>
              <a:rPr lang="fi-FI" sz="2400" dirty="0"/>
              <a:t>2019 – VLK </a:t>
            </a:r>
            <a:r>
              <a:rPr lang="fi-FI" sz="2400" i="1" dirty="0"/>
              <a:t>Liikkuri 2.0</a:t>
            </a:r>
            <a:br>
              <a:rPr lang="fi-FI" sz="2000" dirty="0"/>
            </a:br>
            <a:r>
              <a:rPr lang="fi-FI" sz="2400" dirty="0">
                <a:highlight>
                  <a:srgbClr val="808000"/>
                </a:highlight>
              </a:rPr>
              <a:t>2022 – Varusmiesten liikuntakerhojen kehittämishanke</a:t>
            </a:r>
            <a:endParaRPr lang="fi-FI" altLang="fi-FI" sz="2000" dirty="0">
              <a:highlight>
                <a:srgbClr val="808000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iltävä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79027</TotalTime>
  <Words>2090</Words>
  <Application>Microsoft Office PowerPoint</Application>
  <PresentationFormat>Laajakuva</PresentationFormat>
  <Paragraphs>417</Paragraphs>
  <Slides>50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15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50</vt:i4>
      </vt:variant>
    </vt:vector>
  </HeadingPairs>
  <TitlesOfParts>
    <vt:vector size="68" baseType="lpstr">
      <vt:lpstr>Archivo Black</vt:lpstr>
      <vt:lpstr>Arial</vt:lpstr>
      <vt:lpstr>Arial Black</vt:lpstr>
      <vt:lpstr>Calibri</vt:lpstr>
      <vt:lpstr>Calibri Light</vt:lpstr>
      <vt:lpstr>Franklin Gothic Medium</vt:lpstr>
      <vt:lpstr>Montserrat</vt:lpstr>
      <vt:lpstr>Montserrat Classic Bold</vt:lpstr>
      <vt:lpstr>Montserrat Light</vt:lpstr>
      <vt:lpstr>Nirmala Text</vt:lpstr>
      <vt:lpstr>Overlock</vt:lpstr>
      <vt:lpstr>Roboto</vt:lpstr>
      <vt:lpstr>Rubik</vt:lpstr>
      <vt:lpstr>Vivaldi</vt:lpstr>
      <vt:lpstr>Wingdings</vt:lpstr>
      <vt:lpstr>Office-teema</vt:lpstr>
      <vt:lpstr>1_Office-teema</vt:lpstr>
      <vt:lpstr>3_Office-teema</vt:lpstr>
      <vt:lpstr>PowerPoint-esitys</vt:lpstr>
      <vt:lpstr>1. Oma toimintakyky on osa johtamiskykyä</vt:lpstr>
      <vt:lpstr>2. Johtaja vaikuttaa joukkonsa toimintakykyyn</vt:lpstr>
      <vt:lpstr>3. Miten johtaja voi vaikuttaa käytännössä?</vt:lpstr>
      <vt:lpstr>Historia</vt:lpstr>
      <vt:lpstr>Historia</vt:lpstr>
      <vt:lpstr>Historia</vt:lpstr>
      <vt:lpstr>Historia</vt:lpstr>
      <vt:lpstr>Historia</vt:lpstr>
      <vt:lpstr>SUOMEN SOTILASURHEILULIITTO RY</vt:lpstr>
      <vt:lpstr>STRATEGIA 2026</vt:lpstr>
      <vt:lpstr>PowerPoint-esitys</vt:lpstr>
      <vt:lpstr>PowerPoint-esitys</vt:lpstr>
      <vt:lpstr>PowerPoint-esitys</vt:lpstr>
      <vt:lpstr>Varusmiespalveluksen aloittaneiden miesten kestävyyskunto vuosina 1975-2025</vt:lpstr>
      <vt:lpstr>Varusmiespalveluksen aloittaneiden miesten lihaskunto vuosina 1982-2025</vt:lpstr>
      <vt:lpstr>Varusmiespalveluksen aloittaneiden miesten pituus ja paino vuosina 1993-2024 </vt:lpstr>
      <vt:lpstr>PowerPoint-esitys</vt:lpstr>
      <vt:lpstr>PowerPoint-esitys</vt:lpstr>
      <vt:lpstr>PowerPoint-esitys</vt:lpstr>
      <vt:lpstr>PowerPoint-esitys</vt:lpstr>
      <vt:lpstr>PowerPoint-esitys</vt:lpstr>
      <vt:lpstr>9-20 vuotiaiden liikkuminen</vt:lpstr>
      <vt:lpstr>PowerPoint-esitys</vt:lpstr>
      <vt:lpstr>PowerPoint-esitys</vt:lpstr>
      <vt:lpstr>Varusmiesten liikuntakerhotoiminnan tavoitteet:</vt:lpstr>
      <vt:lpstr>Miksi liikkua iltaisin?</vt:lpstr>
      <vt:lpstr>Tutkimus: Varusmiesten vapaa-ajan liikunta-aktiivisuudesta</vt:lpstr>
      <vt:lpstr>PowerPoint-esitys</vt:lpstr>
      <vt:lpstr>PowerPoint-esitys</vt:lpstr>
      <vt:lpstr>PowerPoint-esitys</vt:lpstr>
      <vt:lpstr> VLK Varusmiesten vapaa-ajanliikuntakerhot (% kaikista käynneistä)</vt:lpstr>
      <vt:lpstr>Mukaan toimintaa VLK - ojaajaksi</vt:lpstr>
      <vt:lpstr>VLK ohjaajat</vt:lpstr>
      <vt:lpstr>PowerPoint-esitys</vt:lpstr>
      <vt:lpstr>Suoritusten kirjaaminen</vt:lpstr>
      <vt:lpstr>Miksi merkitä Liikkuriin?</vt:lpstr>
      <vt:lpstr>Toimintasäännöt</vt:lpstr>
      <vt:lpstr>MINISTERIÖIDEN LIIKUNNAN JA LIIKKUMISEN TULOSKORTIT</vt:lpstr>
      <vt:lpstr>PowerPoint-esitys</vt:lpstr>
      <vt:lpstr>Henkilökunta mahdollistaa</vt:lpstr>
      <vt:lpstr>Kilpailutoiminta</vt:lpstr>
      <vt:lpstr>PowerPoint-esitys</vt:lpstr>
      <vt:lpstr>PowerPoint-esitys</vt:lpstr>
      <vt:lpstr>PowerPoint-esitys</vt:lpstr>
      <vt:lpstr>Varuskuntien urheiluseuratoiminta</vt:lpstr>
      <vt:lpstr>Osallistuminen tapahtumiin</vt:lpstr>
      <vt:lpstr>Osallistuminen tapahtumineen</vt:lpstr>
      <vt:lpstr>HUOM!</vt:lpstr>
      <vt:lpstr>Lisätietoa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Jouni Leppäsaajo</dc:creator>
  <cp:lastModifiedBy>Jouni Leppäsaajo</cp:lastModifiedBy>
  <cp:revision>116</cp:revision>
  <cp:lastPrinted>2023-01-01T14:06:24Z</cp:lastPrinted>
  <dcterms:created xsi:type="dcterms:W3CDTF">2020-04-20T11:56:08Z</dcterms:created>
  <dcterms:modified xsi:type="dcterms:W3CDTF">2026-08-19T10:13:01Z</dcterms:modified>
</cp:coreProperties>
</file>