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nton" pitchFamily="2" charset="0"/>
      <p:regular r:id="rId8"/>
    </p:embeddedFont>
    <p:embeddedFont>
      <p:font typeface="Bicubik" panose="02000503020000020004" charset="0"/>
      <p:regular r:id="rId9"/>
    </p:embeddedFont>
    <p:embeddedFont>
      <p:font typeface="Open Sauce" panose="020B0604020202020204" charset="0"/>
      <p:regular r:id="rId10"/>
    </p:embeddedFont>
    <p:embeddedFont>
      <p:font typeface="Open Sauce Bold" panose="020B0604020202020204" charset="0"/>
      <p:regular r:id="rId11"/>
    </p:embeddedFont>
    <p:embeddedFont>
      <p:font typeface="Open Sauce Bold Italics" panose="020B0604020202020204" charset="0"/>
      <p:regular r:id="rId12"/>
    </p:embeddedFont>
    <p:embeddedFont>
      <p:font typeface="Open Sauce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5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101" b="-161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99264" y="2482555"/>
            <a:ext cx="11289472" cy="2660945"/>
            <a:chOff x="0" y="0"/>
            <a:chExt cx="2322937" cy="5475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22937" cy="547519"/>
            </a:xfrm>
            <a:custGeom>
              <a:avLst/>
              <a:gdLst/>
              <a:ahLst/>
              <a:cxnLst/>
              <a:rect l="l" t="t" r="r" b="b"/>
              <a:pathLst>
                <a:path w="2322937" h="547519">
                  <a:moveTo>
                    <a:pt x="53575" y="0"/>
                  </a:moveTo>
                  <a:lnTo>
                    <a:pt x="2269361" y="0"/>
                  </a:lnTo>
                  <a:cubicBezTo>
                    <a:pt x="2298950" y="0"/>
                    <a:pt x="2322937" y="23987"/>
                    <a:pt x="2322937" y="53575"/>
                  </a:cubicBezTo>
                  <a:lnTo>
                    <a:pt x="2322937" y="493944"/>
                  </a:lnTo>
                  <a:cubicBezTo>
                    <a:pt x="2322937" y="523533"/>
                    <a:pt x="2298950" y="547519"/>
                    <a:pt x="2269361" y="547519"/>
                  </a:cubicBezTo>
                  <a:lnTo>
                    <a:pt x="53575" y="547519"/>
                  </a:lnTo>
                  <a:cubicBezTo>
                    <a:pt x="23987" y="547519"/>
                    <a:pt x="0" y="523533"/>
                    <a:pt x="0" y="493944"/>
                  </a:cubicBezTo>
                  <a:lnTo>
                    <a:pt x="0" y="53575"/>
                  </a:lnTo>
                  <a:cubicBezTo>
                    <a:pt x="0" y="23987"/>
                    <a:pt x="23987" y="0"/>
                    <a:pt x="53575" y="0"/>
                  </a:cubicBezTo>
                  <a:close/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2322937" cy="509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21228" y="5930531"/>
            <a:ext cx="8645544" cy="3485250"/>
          </a:xfrm>
          <a:custGeom>
            <a:avLst/>
            <a:gdLst/>
            <a:ahLst/>
            <a:cxnLst/>
            <a:rect l="l" t="t" r="r" b="b"/>
            <a:pathLst>
              <a:path w="8645544" h="3485250">
                <a:moveTo>
                  <a:pt x="0" y="0"/>
                </a:moveTo>
                <a:lnTo>
                  <a:pt x="8645544" y="0"/>
                </a:lnTo>
                <a:lnTo>
                  <a:pt x="8645544" y="3485250"/>
                </a:lnTo>
                <a:lnTo>
                  <a:pt x="0" y="3485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54" r="-1154"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4422515" y="3047218"/>
            <a:ext cx="9631724" cy="172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en-US" sz="7199">
                <a:solidFill>
                  <a:srgbClr val="FFFFFF"/>
                </a:solidFill>
                <a:latin typeface="Bicubik"/>
                <a:ea typeface="Bicubik"/>
                <a:cs typeface="Bicubik"/>
                <a:sym typeface="Bicubik"/>
              </a:rPr>
              <a:t>VLK - kerhot ja</a:t>
            </a:r>
          </a:p>
          <a:p>
            <a:pPr algn="ctr">
              <a:lnSpc>
                <a:spcPts val="6479"/>
              </a:lnSpc>
            </a:pPr>
            <a:r>
              <a:rPr lang="en-US" sz="7199">
                <a:solidFill>
                  <a:srgbClr val="FFFFFF"/>
                </a:solidFill>
                <a:latin typeface="Bicubik"/>
                <a:ea typeface="Bicubik"/>
                <a:cs typeface="Bicubik"/>
                <a:sym typeface="Bicubik"/>
              </a:rPr>
              <a:t>Alokasoppitunti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23587" y="9807219"/>
            <a:ext cx="6463753" cy="264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  <a:spcBef>
                <a:spcPct val="0"/>
              </a:spcBef>
            </a:pPr>
            <a:r>
              <a:rPr lang="en-US" sz="1800" spc="-63">
                <a:solidFill>
                  <a:srgbClr val="F1F1F1"/>
                </a:solidFill>
                <a:latin typeface="Arial"/>
                <a:ea typeface="Arial"/>
                <a:cs typeface="Arial"/>
                <a:sym typeface="Arial"/>
              </a:rPr>
              <a:t>www.sotilasurheilu.fi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59" y="0"/>
            <a:ext cx="18278283" cy="10287000"/>
          </a:xfrm>
          <a:custGeom>
            <a:avLst/>
            <a:gdLst/>
            <a:ahLst/>
            <a:cxnLst/>
            <a:rect l="l" t="t" r="r" b="b"/>
            <a:pathLst>
              <a:path w="18278283" h="10287000">
                <a:moveTo>
                  <a:pt x="0" y="0"/>
                </a:moveTo>
                <a:lnTo>
                  <a:pt x="18278282" y="0"/>
                </a:lnTo>
                <a:lnTo>
                  <a:pt x="182782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92469"/>
          </a:xfrm>
          <a:custGeom>
            <a:avLst/>
            <a:gdLst/>
            <a:ahLst/>
            <a:cxnLst/>
            <a:rect l="l" t="t" r="r" b="b"/>
            <a:pathLst>
              <a:path w="18288000" h="10292469">
                <a:moveTo>
                  <a:pt x="0" y="0"/>
                </a:moveTo>
                <a:lnTo>
                  <a:pt x="18288000" y="0"/>
                </a:lnTo>
                <a:lnTo>
                  <a:pt x="18288000" y="10292469"/>
                </a:lnTo>
                <a:lnTo>
                  <a:pt x="0" y="10292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9242" y="7372780"/>
            <a:ext cx="6238118" cy="2653719"/>
            <a:chOff x="0" y="0"/>
            <a:chExt cx="1642961" cy="6989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2961" cy="698922"/>
            </a:xfrm>
            <a:custGeom>
              <a:avLst/>
              <a:gdLst/>
              <a:ahLst/>
              <a:cxnLst/>
              <a:rect l="l" t="t" r="r" b="b"/>
              <a:pathLst>
                <a:path w="1642961" h="698922">
                  <a:moveTo>
                    <a:pt x="43437" y="0"/>
                  </a:moveTo>
                  <a:lnTo>
                    <a:pt x="1599524" y="0"/>
                  </a:lnTo>
                  <a:cubicBezTo>
                    <a:pt x="1623514" y="0"/>
                    <a:pt x="1642961" y="19448"/>
                    <a:pt x="1642961" y="43437"/>
                  </a:cubicBezTo>
                  <a:lnTo>
                    <a:pt x="1642961" y="655484"/>
                  </a:lnTo>
                  <a:cubicBezTo>
                    <a:pt x="1642961" y="679474"/>
                    <a:pt x="1623514" y="698922"/>
                    <a:pt x="1599524" y="698922"/>
                  </a:cubicBezTo>
                  <a:lnTo>
                    <a:pt x="43437" y="698922"/>
                  </a:lnTo>
                  <a:cubicBezTo>
                    <a:pt x="19448" y="698922"/>
                    <a:pt x="0" y="679474"/>
                    <a:pt x="0" y="655484"/>
                  </a:cubicBezTo>
                  <a:lnTo>
                    <a:pt x="0" y="43437"/>
                  </a:lnTo>
                  <a:cubicBezTo>
                    <a:pt x="0" y="19448"/>
                    <a:pt x="19448" y="0"/>
                    <a:pt x="43437" y="0"/>
                  </a:cubicBezTo>
                  <a:close/>
                </a:path>
              </a:pathLst>
            </a:custGeom>
            <a:solidFill>
              <a:srgbClr val="191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642961" cy="756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120673" y="-166688"/>
            <a:ext cx="7738827" cy="10620375"/>
            <a:chOff x="0" y="0"/>
            <a:chExt cx="1198947" cy="16453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8947" cy="1645374"/>
            </a:xfrm>
            <a:custGeom>
              <a:avLst/>
              <a:gdLst/>
              <a:ahLst/>
              <a:cxnLst/>
              <a:rect l="l" t="t" r="r" b="b"/>
              <a:pathLst>
                <a:path w="1198947" h="1645374">
                  <a:moveTo>
                    <a:pt x="100040" y="0"/>
                  </a:moveTo>
                  <a:lnTo>
                    <a:pt x="1098907" y="0"/>
                  </a:lnTo>
                  <a:cubicBezTo>
                    <a:pt x="1125439" y="0"/>
                    <a:pt x="1150885" y="10540"/>
                    <a:pt x="1169646" y="29301"/>
                  </a:cubicBezTo>
                  <a:cubicBezTo>
                    <a:pt x="1188407" y="48062"/>
                    <a:pt x="1198947" y="73508"/>
                    <a:pt x="1198947" y="100040"/>
                  </a:cubicBezTo>
                  <a:lnTo>
                    <a:pt x="1198947" y="1545334"/>
                  </a:lnTo>
                  <a:cubicBezTo>
                    <a:pt x="1198947" y="1571866"/>
                    <a:pt x="1188407" y="1597312"/>
                    <a:pt x="1169646" y="1616073"/>
                  </a:cubicBezTo>
                  <a:cubicBezTo>
                    <a:pt x="1150885" y="1634834"/>
                    <a:pt x="1125439" y="1645374"/>
                    <a:pt x="1098907" y="1645374"/>
                  </a:cubicBezTo>
                  <a:lnTo>
                    <a:pt x="100040" y="1645374"/>
                  </a:lnTo>
                  <a:cubicBezTo>
                    <a:pt x="73508" y="1645374"/>
                    <a:pt x="48062" y="1634834"/>
                    <a:pt x="29301" y="1616073"/>
                  </a:cubicBezTo>
                  <a:cubicBezTo>
                    <a:pt x="10540" y="1597312"/>
                    <a:pt x="0" y="1571866"/>
                    <a:pt x="0" y="1545334"/>
                  </a:cubicBezTo>
                  <a:lnTo>
                    <a:pt x="0" y="100040"/>
                  </a:lnTo>
                  <a:cubicBezTo>
                    <a:pt x="0" y="73508"/>
                    <a:pt x="10540" y="48062"/>
                    <a:pt x="29301" y="29301"/>
                  </a:cubicBezTo>
                  <a:cubicBezTo>
                    <a:pt x="48062" y="10540"/>
                    <a:pt x="73508" y="0"/>
                    <a:pt x="100040" y="0"/>
                  </a:cubicBezTo>
                  <a:close/>
                </a:path>
              </a:pathLst>
            </a:custGeom>
            <a:blipFill>
              <a:blip r:embed="rId2"/>
              <a:stretch>
                <a:fillRect l="-402" r="-402"/>
              </a:stretch>
            </a:blipFill>
            <a:ln w="190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878532" y="1108034"/>
            <a:ext cx="8862108" cy="274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9"/>
              </a:lnSpc>
            </a:pPr>
            <a:r>
              <a:rPr lang="en-US" sz="1999" b="1" u="sng" spc="-109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Harjoituksen tavoite:</a:t>
            </a:r>
          </a:p>
          <a:p>
            <a:pPr algn="l">
              <a:lnSpc>
                <a:spcPts val="2719"/>
              </a:lnSpc>
            </a:pPr>
            <a:endParaRPr lang="en-US" sz="1999" b="1" u="sng" spc="-109">
              <a:solidFill>
                <a:srgbClr val="26437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2719"/>
              </a:lnSpc>
            </a:pP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Harjoituksen tavoitteena on, että jokainen varusmies osaa kertoa lyhyesti, selkeästi ja innostavasti, mitä omassa varuskunnassa voi tehdä vapaa-ajalla liikunnan näkökulmasta.</a:t>
            </a:r>
          </a:p>
          <a:p>
            <a:pPr algn="l">
              <a:lnSpc>
                <a:spcPts val="2719"/>
              </a:lnSpc>
            </a:pPr>
            <a:endParaRPr lang="en-US" sz="1999" spc="-109">
              <a:solidFill>
                <a:srgbClr val="26437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2719"/>
              </a:lnSpc>
            </a:pP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Samalla harjoitellaan oman asian esittämistä tiiviisti ja vakuuttavasti.</a:t>
            </a:r>
          </a:p>
          <a:p>
            <a:pPr algn="l">
              <a:lnSpc>
                <a:spcPts val="2719"/>
              </a:lnSpc>
            </a:pPr>
            <a:endParaRPr lang="en-US" sz="1999" spc="-109">
              <a:solidFill>
                <a:srgbClr val="26437F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6359" y="7485380"/>
            <a:ext cx="8546454" cy="239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1999" b="1" i="1" spc="-109">
                <a:solidFill>
                  <a:srgbClr val="FFFFFF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Puheessa tulee vastata kolmeen kysymykseen:</a:t>
            </a:r>
          </a:p>
          <a:p>
            <a:pPr algn="ctr">
              <a:lnSpc>
                <a:spcPts val="2719"/>
              </a:lnSpc>
            </a:pPr>
            <a:endParaRPr lang="en-US" sz="1999" b="1" i="1" spc="-109">
              <a:solidFill>
                <a:srgbClr val="FFFFFF"/>
              </a:solidFill>
              <a:latin typeface="Open Sauce Bold Italics"/>
              <a:ea typeface="Open Sauce Bold Italics"/>
              <a:cs typeface="Open Sauce Bold Italics"/>
              <a:sym typeface="Open Sauce Bold Italics"/>
            </a:endParaRPr>
          </a:p>
          <a:p>
            <a:pPr algn="ctr">
              <a:lnSpc>
                <a:spcPts val="2719"/>
              </a:lnSpc>
            </a:pPr>
            <a:r>
              <a:rPr lang="en-US" sz="1999" i="1" spc="-109">
                <a:solidFill>
                  <a:srgbClr val="FFFFFF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1. Miten, missä ja milloin voi meillä liikkua?</a:t>
            </a:r>
          </a:p>
          <a:p>
            <a:pPr algn="ctr">
              <a:lnSpc>
                <a:spcPts val="2719"/>
              </a:lnSpc>
            </a:pPr>
            <a:endParaRPr lang="en-US" sz="1999" i="1" spc="-109">
              <a:solidFill>
                <a:srgbClr val="FFFFFF"/>
              </a:solidFill>
              <a:latin typeface="Open Sauce Italics"/>
              <a:ea typeface="Open Sauce Italics"/>
              <a:cs typeface="Open Sauce Italics"/>
              <a:sym typeface="Open Sauce Italics"/>
            </a:endParaRPr>
          </a:p>
          <a:p>
            <a:pPr algn="ctr">
              <a:lnSpc>
                <a:spcPts val="2719"/>
              </a:lnSpc>
            </a:pPr>
            <a:r>
              <a:rPr lang="en-US" sz="1999" i="1" spc="-109">
                <a:solidFill>
                  <a:srgbClr val="FFFFFF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2. Miksi kannattaa lähteä mukaan?</a:t>
            </a:r>
          </a:p>
          <a:p>
            <a:pPr algn="ctr">
              <a:lnSpc>
                <a:spcPts val="2719"/>
              </a:lnSpc>
            </a:pPr>
            <a:endParaRPr lang="en-US" sz="1999" i="1" spc="-109">
              <a:solidFill>
                <a:srgbClr val="FFFFFF"/>
              </a:solidFill>
              <a:latin typeface="Open Sauce Italics"/>
              <a:ea typeface="Open Sauce Italics"/>
              <a:cs typeface="Open Sauce Italics"/>
              <a:sym typeface="Open Sauce Italics"/>
            </a:endParaRPr>
          </a:p>
          <a:p>
            <a:pPr algn="ctr">
              <a:lnSpc>
                <a:spcPts val="2719"/>
              </a:lnSpc>
            </a:pPr>
            <a:r>
              <a:rPr lang="en-US" sz="1999" i="1" spc="-109">
                <a:solidFill>
                  <a:srgbClr val="FFFFFF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3. Miten pääsee mukaan?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8532" y="420938"/>
            <a:ext cx="8862108" cy="440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1"/>
              </a:lnSpc>
            </a:pPr>
            <a:r>
              <a:rPr lang="en-US" sz="2699" b="1" spc="-148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Käytännön harjoitus: “Pitchaa oma varuskuntasi liikkujalle”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8532" y="3754120"/>
            <a:ext cx="8862108" cy="376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9"/>
              </a:lnSpc>
            </a:pPr>
            <a:r>
              <a:rPr lang="en-US" sz="1999" b="1" u="sng" spc="-109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Tehtävä:</a:t>
            </a:r>
          </a:p>
          <a:p>
            <a:pPr algn="l">
              <a:lnSpc>
                <a:spcPts val="2719"/>
              </a:lnSpc>
            </a:pPr>
            <a:endParaRPr lang="en-US" sz="1999" b="1" u="sng" spc="-109">
              <a:solidFill>
                <a:srgbClr val="26437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2719"/>
              </a:lnSpc>
            </a:pP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Suunnittele ja pidä yksin 1 minuutin pitchauspuhe, jossa esittelet oman varuskuntasi vapaa-ajan liikuntamahdollisuudet.</a:t>
            </a:r>
          </a:p>
          <a:p>
            <a:pPr algn="l">
              <a:lnSpc>
                <a:spcPts val="2719"/>
              </a:lnSpc>
            </a:pPr>
            <a:endParaRPr lang="en-US" sz="1999" spc="-109">
              <a:solidFill>
                <a:srgbClr val="26437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2719"/>
              </a:lnSpc>
            </a:pP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Kuvittele, että edessäsi on uusi palvelukseen tullut alokas joukko, jotka ei vielä tiedä, mitä kaikkea varuskunnassa voi tehdä vapaa-ajalla.</a:t>
            </a:r>
          </a:p>
          <a:p>
            <a:pPr algn="l">
              <a:lnSpc>
                <a:spcPts val="2719"/>
              </a:lnSpc>
            </a:pPr>
            <a:endParaRPr lang="en-US" sz="1999" spc="-109">
              <a:solidFill>
                <a:srgbClr val="26437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2719"/>
              </a:lnSpc>
            </a:pP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Tavoitteesi on saada hänet ajattelemaan:</a:t>
            </a:r>
          </a:p>
          <a:p>
            <a:pPr algn="l">
              <a:lnSpc>
                <a:spcPts val="2719"/>
              </a:lnSpc>
            </a:pP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“Tuohon toimintaan voisin itsekin lähteä mukaan.”</a:t>
            </a:r>
          </a:p>
          <a:p>
            <a:pPr algn="l">
              <a:lnSpc>
                <a:spcPts val="2719"/>
              </a:lnSpc>
            </a:pPr>
            <a:endParaRPr lang="en-US" sz="1999" spc="-109">
              <a:solidFill>
                <a:srgbClr val="26437F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632614" y="1108034"/>
            <a:ext cx="6408306" cy="925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9"/>
              </a:lnSpc>
            </a:pPr>
            <a:r>
              <a:rPr lang="en-US" sz="1999" b="1" u="sng" spc="-109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Valmistelu</a:t>
            </a:r>
          </a:p>
          <a:p>
            <a:pPr algn="l">
              <a:lnSpc>
                <a:spcPts val="2719"/>
              </a:lnSpc>
            </a:pPr>
            <a:endParaRPr lang="en-US" sz="1999" b="1" u="sng" spc="-109">
              <a:solidFill>
                <a:srgbClr val="26437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2719"/>
              </a:lnSpc>
            </a:pPr>
            <a:r>
              <a:rPr lang="en-US" sz="1999" b="1" spc="-109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Valmisteluaika:</a:t>
            </a: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 5–7 minuuttia</a:t>
            </a:r>
          </a:p>
          <a:p>
            <a:pPr algn="l">
              <a:lnSpc>
                <a:spcPts val="2719"/>
              </a:lnSpc>
            </a:pPr>
            <a:r>
              <a:rPr lang="en-US" sz="1999" b="1" spc="-109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Puheen pituus: </a:t>
            </a: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noin 1 minuutti</a:t>
            </a:r>
          </a:p>
          <a:p>
            <a:pPr algn="l">
              <a:lnSpc>
                <a:spcPts val="2719"/>
              </a:lnSpc>
            </a:pPr>
            <a:r>
              <a:rPr lang="en-US" sz="1999" b="1" spc="-109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Esitystapa: </a:t>
            </a: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yksin koko ryhmälle </a:t>
            </a:r>
          </a:p>
          <a:p>
            <a:pPr algn="l">
              <a:lnSpc>
                <a:spcPts val="2719"/>
              </a:lnSpc>
            </a:pPr>
            <a:endParaRPr lang="en-US" sz="1999" spc="-109">
              <a:solidFill>
                <a:srgbClr val="26437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2719"/>
              </a:lnSpc>
            </a:pP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Puhetta ei tarvitse kirjoittaa sanasta sanaan. Tee itsellesi esimerkiksi kolme tukisanaa:</a:t>
            </a:r>
          </a:p>
          <a:p>
            <a:pPr algn="l">
              <a:lnSpc>
                <a:spcPts val="2719"/>
              </a:lnSpc>
            </a:pPr>
            <a:endParaRPr lang="en-US" sz="1999" spc="-109">
              <a:solidFill>
                <a:srgbClr val="26437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2719"/>
              </a:lnSpc>
            </a:pP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Mitä? Miksi? Miten?</a:t>
            </a:r>
          </a:p>
          <a:p>
            <a:pPr algn="l">
              <a:lnSpc>
                <a:spcPts val="2719"/>
              </a:lnSpc>
            </a:pPr>
            <a:endParaRPr lang="en-US" sz="1999" spc="-109">
              <a:solidFill>
                <a:srgbClr val="26437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2719"/>
              </a:lnSpc>
            </a:pPr>
            <a:endParaRPr lang="en-US" sz="1999" spc="-109">
              <a:solidFill>
                <a:srgbClr val="26437F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2719"/>
              </a:lnSpc>
            </a:pPr>
            <a:r>
              <a:rPr lang="en-US" sz="1999" b="1" spc="-109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Esimerkki puheen runko:</a:t>
            </a:r>
          </a:p>
          <a:p>
            <a:pPr algn="l">
              <a:lnSpc>
                <a:spcPts val="2719"/>
              </a:lnSpc>
            </a:pPr>
            <a:endParaRPr lang="en-US" sz="1999" b="1" spc="-109">
              <a:solidFill>
                <a:srgbClr val="26437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2719"/>
              </a:lnSpc>
            </a:pPr>
            <a:r>
              <a:rPr lang="en-US" sz="1999" b="1" spc="-109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Aloitus:</a:t>
            </a:r>
          </a:p>
          <a:p>
            <a:pPr algn="l">
              <a:lnSpc>
                <a:spcPts val="2719"/>
              </a:lnSpc>
            </a:pP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 “Meidän varuskunnassa…”</a:t>
            </a:r>
          </a:p>
          <a:p>
            <a:pPr algn="l">
              <a:lnSpc>
                <a:spcPts val="2719"/>
              </a:lnSpc>
            </a:pPr>
            <a:r>
              <a:rPr lang="en-US" sz="1999" b="1" spc="-109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Mitä voi tehdä:</a:t>
            </a:r>
          </a:p>
          <a:p>
            <a:pPr algn="l">
              <a:lnSpc>
                <a:spcPts val="2719"/>
              </a:lnSpc>
            </a:pP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 “kuntosali, lenkkireitit ja pallopelivuoroja…”</a:t>
            </a:r>
          </a:p>
          <a:p>
            <a:pPr algn="l">
              <a:lnSpc>
                <a:spcPts val="2719"/>
              </a:lnSpc>
            </a:pPr>
            <a:r>
              <a:rPr lang="en-US" sz="1999" b="1" spc="-109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Miksi kannattaa lähteä mukaan:</a:t>
            </a:r>
          </a:p>
          <a:p>
            <a:pPr algn="l">
              <a:lnSpc>
                <a:spcPts val="2719"/>
              </a:lnSpc>
            </a:pPr>
            <a:r>
              <a:rPr lang="en-US" sz="1999" u="sng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“Liikkuminen auttaa ja porukkaa...”</a:t>
            </a:r>
          </a:p>
          <a:p>
            <a:pPr algn="l">
              <a:lnSpc>
                <a:spcPts val="2719"/>
              </a:lnSpc>
            </a:pPr>
            <a:r>
              <a:rPr lang="en-US" sz="1999" b="1" spc="-109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Miten mukaan pääsee:</a:t>
            </a:r>
          </a:p>
          <a:p>
            <a:pPr algn="l">
              <a:lnSpc>
                <a:spcPts val="2719"/>
              </a:lnSpc>
            </a:pP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 “Mukaan pääsee kysymällä VLK-ohjaajilta, seuraamalla ilmoituksia tai lähtemällä rohkeasti mukaan seuraavalle vuorolle…”</a:t>
            </a:r>
          </a:p>
          <a:p>
            <a:pPr algn="l">
              <a:lnSpc>
                <a:spcPts val="2719"/>
              </a:lnSpc>
            </a:pPr>
            <a:r>
              <a:rPr lang="en-US" sz="1999" b="1" spc="-109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Lopetus:</a:t>
            </a:r>
          </a:p>
          <a:p>
            <a:pPr algn="l">
              <a:lnSpc>
                <a:spcPts val="2719"/>
              </a:lnSpc>
            </a:pPr>
            <a:r>
              <a:rPr lang="en-US" sz="1999" spc="-109">
                <a:solidFill>
                  <a:srgbClr val="26437F"/>
                </a:solidFill>
                <a:latin typeface="Open Sauce"/>
                <a:ea typeface="Open Sauce"/>
                <a:cs typeface="Open Sauce"/>
                <a:sym typeface="Open Sauce"/>
              </a:rPr>
              <a:t> “Lähde mukaan liikkumaan...”</a:t>
            </a:r>
          </a:p>
          <a:p>
            <a:pPr algn="l">
              <a:lnSpc>
                <a:spcPts val="2719"/>
              </a:lnSpc>
            </a:pPr>
            <a:endParaRPr lang="en-US" sz="1999" spc="-109">
              <a:solidFill>
                <a:srgbClr val="26437F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08446" y="-333375"/>
            <a:ext cx="7738827" cy="10620375"/>
            <a:chOff x="0" y="0"/>
            <a:chExt cx="1198947" cy="16453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8947" cy="1645374"/>
            </a:xfrm>
            <a:custGeom>
              <a:avLst/>
              <a:gdLst/>
              <a:ahLst/>
              <a:cxnLst/>
              <a:rect l="l" t="t" r="r" b="b"/>
              <a:pathLst>
                <a:path w="1198947" h="1645374">
                  <a:moveTo>
                    <a:pt x="100040" y="0"/>
                  </a:moveTo>
                  <a:lnTo>
                    <a:pt x="1098907" y="0"/>
                  </a:lnTo>
                  <a:cubicBezTo>
                    <a:pt x="1125439" y="0"/>
                    <a:pt x="1150885" y="10540"/>
                    <a:pt x="1169646" y="29301"/>
                  </a:cubicBezTo>
                  <a:cubicBezTo>
                    <a:pt x="1188407" y="48062"/>
                    <a:pt x="1198947" y="73508"/>
                    <a:pt x="1198947" y="100040"/>
                  </a:cubicBezTo>
                  <a:lnTo>
                    <a:pt x="1198947" y="1545334"/>
                  </a:lnTo>
                  <a:cubicBezTo>
                    <a:pt x="1198947" y="1571866"/>
                    <a:pt x="1188407" y="1597312"/>
                    <a:pt x="1169646" y="1616073"/>
                  </a:cubicBezTo>
                  <a:cubicBezTo>
                    <a:pt x="1150885" y="1634834"/>
                    <a:pt x="1125439" y="1645374"/>
                    <a:pt x="1098907" y="1645374"/>
                  </a:cubicBezTo>
                  <a:lnTo>
                    <a:pt x="100040" y="1645374"/>
                  </a:lnTo>
                  <a:cubicBezTo>
                    <a:pt x="73508" y="1645374"/>
                    <a:pt x="48062" y="1634834"/>
                    <a:pt x="29301" y="1616073"/>
                  </a:cubicBezTo>
                  <a:cubicBezTo>
                    <a:pt x="10540" y="1597312"/>
                    <a:pt x="0" y="1571866"/>
                    <a:pt x="0" y="1545334"/>
                  </a:cubicBezTo>
                  <a:lnTo>
                    <a:pt x="0" y="100040"/>
                  </a:lnTo>
                  <a:cubicBezTo>
                    <a:pt x="0" y="73508"/>
                    <a:pt x="10540" y="48062"/>
                    <a:pt x="29301" y="29301"/>
                  </a:cubicBezTo>
                  <a:cubicBezTo>
                    <a:pt x="48062" y="10540"/>
                    <a:pt x="73508" y="0"/>
                    <a:pt x="100040" y="0"/>
                  </a:cubicBezTo>
                  <a:close/>
                </a:path>
              </a:pathLst>
            </a:custGeom>
            <a:blipFill>
              <a:blip r:embed="rId2"/>
              <a:stretch>
                <a:fillRect l="-402" r="-402"/>
              </a:stretch>
            </a:blipFill>
            <a:ln w="190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8208435" y="2004615"/>
            <a:ext cx="2287177" cy="34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9"/>
              </a:lnSpc>
            </a:pPr>
            <a:r>
              <a:rPr lang="en-US" sz="1999" b="1" u="sng" spc="-109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Arviointi / palaute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60182" y="892823"/>
            <a:ext cx="4835356" cy="89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1"/>
              </a:lnSpc>
            </a:pPr>
            <a:r>
              <a:rPr lang="en-US" sz="2699" b="1" spc="-148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Käytännön harjoitus: “Pitchaa oma varuskuntasi liikkujalle”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73707" y="3832561"/>
            <a:ext cx="6408306" cy="523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7"/>
              </a:lnSpc>
            </a:pPr>
            <a:r>
              <a:rPr lang="en-US" sz="2799" b="1" u="sng" spc="-153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Kuuntelijat antavat lyhyen palautteen esimerkiksi yhdellä lauseella:</a:t>
            </a:r>
          </a:p>
          <a:p>
            <a:pPr algn="ctr">
              <a:lnSpc>
                <a:spcPts val="3807"/>
              </a:lnSpc>
            </a:pPr>
            <a:endParaRPr lang="en-US" sz="2799" b="1" u="sng" spc="-153">
              <a:solidFill>
                <a:srgbClr val="26437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ctr">
              <a:lnSpc>
                <a:spcPts val="3807"/>
              </a:lnSpc>
            </a:pPr>
            <a:endParaRPr lang="en-US" sz="2799" b="1" u="sng" spc="-153">
              <a:solidFill>
                <a:srgbClr val="26437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ctr">
              <a:lnSpc>
                <a:spcPts val="3807"/>
              </a:lnSpc>
            </a:pPr>
            <a:r>
              <a:rPr lang="en-US" sz="2799" b="1" spc="-153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“Mikä puheessa innosti?”</a:t>
            </a:r>
          </a:p>
          <a:p>
            <a:pPr algn="ctr">
              <a:lnSpc>
                <a:spcPts val="3807"/>
              </a:lnSpc>
            </a:pPr>
            <a:endParaRPr lang="en-US" sz="2799" b="1" spc="-153">
              <a:solidFill>
                <a:srgbClr val="26437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ctr">
              <a:lnSpc>
                <a:spcPts val="3807"/>
              </a:lnSpc>
            </a:pPr>
            <a:r>
              <a:rPr lang="en-US" sz="2799" b="1" spc="-153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“Mikä jäi parhaiten mieleen?”</a:t>
            </a:r>
          </a:p>
          <a:p>
            <a:pPr algn="ctr">
              <a:lnSpc>
                <a:spcPts val="3807"/>
              </a:lnSpc>
            </a:pPr>
            <a:endParaRPr lang="en-US" sz="2799" b="1" spc="-153">
              <a:solidFill>
                <a:srgbClr val="26437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ctr">
              <a:lnSpc>
                <a:spcPts val="3807"/>
              </a:lnSpc>
            </a:pPr>
            <a:r>
              <a:rPr lang="en-US" sz="2799" b="1" spc="-153">
                <a:solidFill>
                  <a:srgbClr val="26437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“Mikä kohta voisi olla vielä konkreettisempi?”</a:t>
            </a:r>
          </a:p>
          <a:p>
            <a:pPr algn="l">
              <a:lnSpc>
                <a:spcPts val="3807"/>
              </a:lnSpc>
            </a:pPr>
            <a:endParaRPr lang="en-US" sz="2799" b="1" spc="-153">
              <a:solidFill>
                <a:srgbClr val="26437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4648200"/>
            <a:ext cx="21384992" cy="4570026"/>
            <a:chOff x="0" y="-57150"/>
            <a:chExt cx="5632261" cy="1203628"/>
          </a:xfrm>
        </p:grpSpPr>
        <p:sp>
          <p:nvSpPr>
            <p:cNvPr id="3" name="Freeform 3"/>
            <p:cNvSpPr/>
            <p:nvPr/>
          </p:nvSpPr>
          <p:spPr>
            <a:xfrm>
              <a:off x="292326" y="0"/>
              <a:ext cx="4816592" cy="1146478"/>
            </a:xfrm>
            <a:custGeom>
              <a:avLst/>
              <a:gdLst/>
              <a:ahLst/>
              <a:cxnLst/>
              <a:rect l="l" t="t" r="r" b="b"/>
              <a:pathLst>
                <a:path w="5632261" h="1146478">
                  <a:moveTo>
                    <a:pt x="0" y="0"/>
                  </a:moveTo>
                  <a:lnTo>
                    <a:pt x="5632261" y="0"/>
                  </a:lnTo>
                  <a:lnTo>
                    <a:pt x="5632261" y="1146478"/>
                  </a:lnTo>
                  <a:lnTo>
                    <a:pt x="0" y="1146478"/>
                  </a:lnTo>
                  <a:close/>
                </a:path>
              </a:pathLst>
            </a:custGeom>
            <a:solidFill>
              <a:srgbClr val="191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632261" cy="1203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943600" y="354848"/>
            <a:ext cx="6594527" cy="4401847"/>
          </a:xfrm>
          <a:custGeom>
            <a:avLst/>
            <a:gdLst/>
            <a:ahLst/>
            <a:cxnLst/>
            <a:rect l="l" t="t" r="r" b="b"/>
            <a:pathLst>
              <a:path w="6594527" h="4401847">
                <a:moveTo>
                  <a:pt x="0" y="0"/>
                </a:moveTo>
                <a:lnTo>
                  <a:pt x="6594527" y="0"/>
                </a:lnTo>
                <a:lnTo>
                  <a:pt x="6594527" y="4401847"/>
                </a:lnTo>
                <a:lnTo>
                  <a:pt x="0" y="4401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495800" y="4991100"/>
            <a:ext cx="12460993" cy="4530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77"/>
              </a:lnSpc>
            </a:pPr>
            <a:r>
              <a:rPr lang="en-US" sz="26484" spc="-1218" dirty="0">
                <a:gradFill>
                  <a:gsLst>
                    <a:gs pos="0">
                      <a:srgbClr val="092761">
                        <a:alpha val="100000"/>
                      </a:srgbClr>
                    </a:gs>
                    <a:gs pos="100000">
                      <a:srgbClr val="9DBBFF">
                        <a:alpha val="100000"/>
                      </a:srgbClr>
                    </a:gs>
                  </a:gsLst>
                  <a:lin ang="5400000"/>
                </a:gradFill>
                <a:latin typeface="Anton"/>
                <a:ea typeface="Anton"/>
                <a:cs typeface="Anton"/>
                <a:sym typeface="Anton"/>
              </a:rPr>
              <a:t>K I </a:t>
            </a:r>
            <a:r>
              <a:rPr lang="en-US" sz="26484" spc="-1218" dirty="0" err="1">
                <a:gradFill>
                  <a:gsLst>
                    <a:gs pos="0">
                      <a:srgbClr val="092761">
                        <a:alpha val="100000"/>
                      </a:srgbClr>
                    </a:gs>
                    <a:gs pos="100000">
                      <a:srgbClr val="9DBBFF">
                        <a:alpha val="100000"/>
                      </a:srgbClr>
                    </a:gs>
                  </a:gsLst>
                  <a:lin ang="5400000"/>
                </a:gradFill>
                <a:latin typeface="Anton"/>
                <a:ea typeface="Anton"/>
                <a:cs typeface="Anton"/>
                <a:sym typeface="Anton"/>
              </a:rPr>
              <a:t>I</a:t>
            </a:r>
            <a:r>
              <a:rPr lang="en-US" sz="26484" spc="-1218" dirty="0">
                <a:gradFill>
                  <a:gsLst>
                    <a:gs pos="0">
                      <a:srgbClr val="092761">
                        <a:alpha val="100000"/>
                      </a:srgbClr>
                    </a:gs>
                    <a:gs pos="100000">
                      <a:srgbClr val="9DBBFF">
                        <a:alpha val="100000"/>
                      </a:srgbClr>
                    </a:gs>
                  </a:gsLst>
                  <a:lin ang="5400000"/>
                </a:gradFill>
                <a:latin typeface="Anton"/>
                <a:ea typeface="Anton"/>
                <a:cs typeface="Anton"/>
                <a:sym typeface="Anton"/>
              </a:rPr>
              <a:t> T O 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282</Words>
  <Application>Microsoft Office PowerPoint</Application>
  <PresentationFormat>Mukautettu</PresentationFormat>
  <Paragraphs>58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5" baseType="lpstr">
      <vt:lpstr>Anton</vt:lpstr>
      <vt:lpstr>Open Sauce Italics</vt:lpstr>
      <vt:lpstr>Calibri</vt:lpstr>
      <vt:lpstr>Arial</vt:lpstr>
      <vt:lpstr>Bicubik</vt:lpstr>
      <vt:lpstr>Open Sauce</vt:lpstr>
      <vt:lpstr>Open Sauce Bold Italics</vt:lpstr>
      <vt:lpstr>Open Sauce Bold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Borcelle Sport</dc:title>
  <cp:lastModifiedBy>Jouni Leppäsaajo</cp:lastModifiedBy>
  <cp:revision>3</cp:revision>
  <dcterms:created xsi:type="dcterms:W3CDTF">2006-08-16T00:00:00Z</dcterms:created>
  <dcterms:modified xsi:type="dcterms:W3CDTF">2026-06-16T08:06:20Z</dcterms:modified>
  <dc:identifier>DAHMoAnw7Co</dc:identifier>
</cp:coreProperties>
</file>